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5" r:id="rId2"/>
    <p:sldMasterId id="2147483696" r:id="rId3"/>
  </p:sldMasterIdLst>
  <p:notesMasterIdLst>
    <p:notesMasterId r:id="rId52"/>
  </p:notesMasterIdLst>
  <p:sldIdLst>
    <p:sldId id="979" r:id="rId4"/>
    <p:sldId id="821" r:id="rId5"/>
    <p:sldId id="978" r:id="rId6"/>
    <p:sldId id="1020" r:id="rId7"/>
    <p:sldId id="925" r:id="rId8"/>
    <p:sldId id="926" r:id="rId9"/>
    <p:sldId id="928" r:id="rId10"/>
    <p:sldId id="930" r:id="rId11"/>
    <p:sldId id="264" r:id="rId12"/>
    <p:sldId id="971" r:id="rId13"/>
    <p:sldId id="965" r:id="rId14"/>
    <p:sldId id="1039" r:id="rId15"/>
    <p:sldId id="963" r:id="rId16"/>
    <p:sldId id="929" r:id="rId17"/>
    <p:sldId id="1024" r:id="rId18"/>
    <p:sldId id="987" r:id="rId19"/>
    <p:sldId id="998" r:id="rId20"/>
    <p:sldId id="1035" r:id="rId21"/>
    <p:sldId id="1000" r:id="rId22"/>
    <p:sldId id="1025" r:id="rId23"/>
    <p:sldId id="986" r:id="rId24"/>
    <p:sldId id="985" r:id="rId25"/>
    <p:sldId id="1026" r:id="rId26"/>
    <p:sldId id="988" r:id="rId27"/>
    <p:sldId id="994" r:id="rId28"/>
    <p:sldId id="996" r:id="rId29"/>
    <p:sldId id="1002" r:id="rId30"/>
    <p:sldId id="1006" r:id="rId31"/>
    <p:sldId id="1027" r:id="rId32"/>
    <p:sldId id="973" r:id="rId33"/>
    <p:sldId id="1017" r:id="rId34"/>
    <p:sldId id="1029" r:id="rId35"/>
    <p:sldId id="1028" r:id="rId36"/>
    <p:sldId id="279" r:id="rId37"/>
    <p:sldId id="298" r:id="rId38"/>
    <p:sldId id="1014" r:id="rId39"/>
    <p:sldId id="300" r:id="rId40"/>
    <p:sldId id="296" r:id="rId41"/>
    <p:sldId id="297" r:id="rId42"/>
    <p:sldId id="1034" r:id="rId43"/>
    <p:sldId id="911" r:id="rId44"/>
    <p:sldId id="1015" r:id="rId45"/>
    <p:sldId id="1030" r:id="rId46"/>
    <p:sldId id="1009" r:id="rId47"/>
    <p:sldId id="1010" r:id="rId48"/>
    <p:sldId id="1007" r:id="rId49"/>
    <p:sldId id="1032" r:id="rId50"/>
    <p:sldId id="103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 userDrawn="1">
          <p15:clr>
            <a:srgbClr val="A4A3A4"/>
          </p15:clr>
        </p15:guide>
        <p15:guide id="2" pos="4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5"/>
    <a:srgbClr val="FFFF37"/>
    <a:srgbClr val="3CBBD3"/>
    <a:srgbClr val="FFFF99"/>
    <a:srgbClr val="E5EBF7"/>
    <a:srgbClr val="58798A"/>
    <a:srgbClr val="FFFFAF"/>
    <a:srgbClr val="FFFFCC"/>
    <a:srgbClr val="767171"/>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39" autoAdjust="0"/>
    <p:restoredTop sz="94660"/>
  </p:normalViewPr>
  <p:slideViewPr>
    <p:cSldViewPr snapToGrid="0">
      <p:cViewPr varScale="1">
        <p:scale>
          <a:sx n="82" d="100"/>
          <a:sy n="82" d="100"/>
        </p:scale>
        <p:origin x="331" y="72"/>
      </p:cViewPr>
      <p:guideLst>
        <p:guide orient="horz" pos="648"/>
        <p:guide pos="4272"/>
      </p:guideLst>
    </p:cSldViewPr>
  </p:slideViewPr>
  <p:notesTextViewPr>
    <p:cViewPr>
      <p:scale>
        <a:sx n="1" d="1"/>
        <a:sy n="1" d="1"/>
      </p:scale>
      <p:origin x="0" y="0"/>
    </p:cViewPr>
  </p:notesTextViewPr>
  <p:sorterViewPr>
    <p:cViewPr>
      <p:scale>
        <a:sx n="56" d="100"/>
        <a:sy n="56" d="100"/>
      </p:scale>
      <p:origin x="0" y="-36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9ECBB-86D2-49DE-9886-8B0953396FD9}" type="datetimeFigureOut">
              <a:rPr lang="en-US" smtClean="0"/>
              <a:t>5/16/2020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2394E-0243-460A-8D39-853FD44C19EB}" type="slidenum">
              <a:rPr lang="en-US" smtClean="0"/>
              <a:t>‹#›</a:t>
            </a:fld>
            <a:endParaRPr lang="en-US" dirty="0"/>
          </a:p>
        </p:txBody>
      </p:sp>
    </p:spTree>
    <p:extLst>
      <p:ext uri="{BB962C8B-B14F-4D97-AF65-F5344CB8AC3E}">
        <p14:creationId xmlns:p14="http://schemas.microsoft.com/office/powerpoint/2010/main" val="285993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will begin with an overview of a collaborative project involving our ORD VELMA ecohydrology modeling team and Nisqually Community Forest members.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7B720E1-DBA2-4208-816C-ED3D26BD5957}" type="slidenum">
              <a:rPr lang="en-US" smtClean="0"/>
              <a:t>1</a:t>
            </a:fld>
            <a:endParaRPr lang="en-US" dirty="0"/>
          </a:p>
        </p:txBody>
      </p:sp>
    </p:spTree>
    <p:extLst>
      <p:ext uri="{BB962C8B-B14F-4D97-AF65-F5344CB8AC3E}">
        <p14:creationId xmlns:p14="http://schemas.microsoft.com/office/powerpoint/2010/main" val="3177158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VELMA animation of an Oregon salt marsh nicely illustrates how VELMA simulates the transport of a potent freshwater and marine pollutant, nitrate, through a watershed, to a tidal marsh, and finally to an estuary…. in this case the Yaquina Estuary just upstream from our EPA lab in Newport,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Scene: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VELMA 2.5 meter grid for a 20-hectare watershed with a 2-hectare salt marsh draining into the Yaquina estuary near Newport,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Marsh is completely flooded about once a month at the highest high tide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Tidal nitrate inputs are significant (3 to 7 ppm nitrate)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Terrestrial input of nitrate to the marsh are similarly very high, due to the presence of red alder, a nitrogen fixing species that dominates the lower watershed.</a:t>
            </a:r>
          </a:p>
          <a:p>
            <a:endParaRPr lang="en-US" dirty="0"/>
          </a:p>
        </p:txBody>
      </p:sp>
      <p:sp>
        <p:nvSpPr>
          <p:cNvPr id="4" name="Slide Number Placeholder 3"/>
          <p:cNvSpPr>
            <a:spLocks noGrp="1"/>
          </p:cNvSpPr>
          <p:nvPr>
            <p:ph type="sldNum" sz="quarter" idx="10"/>
          </p:nvPr>
        </p:nvSpPr>
        <p:spPr/>
        <p:txBody>
          <a:bodyPr/>
          <a:lstStyle/>
          <a:p>
            <a:fld id="{F14E8D54-29CD-4165-A875-139007C6DCAC}" type="slidenum">
              <a:rPr lang="en-US" smtClean="0"/>
              <a:pPr/>
              <a:t>26</a:t>
            </a:fld>
            <a:endParaRPr lang="en-US" dirty="0"/>
          </a:p>
        </p:txBody>
      </p:sp>
    </p:spTree>
    <p:extLst>
      <p:ext uri="{BB962C8B-B14F-4D97-AF65-F5344CB8AC3E}">
        <p14:creationId xmlns:p14="http://schemas.microsoft.com/office/powerpoint/2010/main" val="321548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endParaRPr lang="en-US" dirty="0"/>
          </a:p>
        </p:txBody>
      </p:sp>
      <p:sp>
        <p:nvSpPr>
          <p:cNvPr id="5" name="Footer Placeholder 4">
            <a:extLst>
              <a:ext uri="{FF2B5EF4-FFF2-40B4-BE49-F238E27FC236}">
                <a16:creationId xmlns:a16="http://schemas.microsoft.com/office/drawing/2014/main" id="{BBAD73BD-7EAC-4E33-9B00-0423B3DAC6B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8423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0351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79734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2ECA3-5F41-4504-91D1-EC574DDE1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171A3B-86E4-470C-873A-1E3E689BB7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9D0005-D511-4DC7-A7C0-5648721608C0}"/>
              </a:ext>
            </a:extLst>
          </p:cNvPr>
          <p:cNvSpPr>
            <a:spLocks noGrp="1"/>
          </p:cNvSpPr>
          <p:nvPr>
            <p:ph type="dt" sz="half" idx="10"/>
          </p:nvPr>
        </p:nvSpPr>
        <p:spPr/>
        <p:txBody>
          <a:bodyPr/>
          <a:lstStyle/>
          <a:p>
            <a:fld id="{81F76D71-BFAE-4BAD-9102-E5145803F4A2}" type="datetime1">
              <a:rPr lang="en-US" smtClean="0"/>
              <a:t>5/16/2020</a:t>
            </a:fld>
            <a:endParaRPr lang="en-US" dirty="0"/>
          </a:p>
        </p:txBody>
      </p:sp>
      <p:sp>
        <p:nvSpPr>
          <p:cNvPr id="5" name="Footer Placeholder 4">
            <a:extLst>
              <a:ext uri="{FF2B5EF4-FFF2-40B4-BE49-F238E27FC236}">
                <a16:creationId xmlns:a16="http://schemas.microsoft.com/office/drawing/2014/main" id="{8FFC8253-5659-4A9A-8CCC-FC57D0FC8A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E08285-C274-444C-A84E-13A77EA053E3}"/>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376463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D54C-ADBC-4D08-BEC4-A7233A3412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5BCC9-7D95-4F68-92E2-05AFC058B4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2EE59-71C0-41CB-8082-DEAB1D7A609A}"/>
              </a:ext>
            </a:extLst>
          </p:cNvPr>
          <p:cNvSpPr>
            <a:spLocks noGrp="1"/>
          </p:cNvSpPr>
          <p:nvPr>
            <p:ph type="dt" sz="half" idx="10"/>
          </p:nvPr>
        </p:nvSpPr>
        <p:spPr/>
        <p:txBody>
          <a:bodyPr/>
          <a:lstStyle/>
          <a:p>
            <a:fld id="{833AE691-A1E9-4832-B9C5-CD96B70DD536}" type="datetime1">
              <a:rPr lang="en-US" smtClean="0"/>
              <a:t>5/16/2020</a:t>
            </a:fld>
            <a:endParaRPr lang="en-US" dirty="0"/>
          </a:p>
        </p:txBody>
      </p:sp>
      <p:sp>
        <p:nvSpPr>
          <p:cNvPr id="5" name="Footer Placeholder 4">
            <a:extLst>
              <a:ext uri="{FF2B5EF4-FFF2-40B4-BE49-F238E27FC236}">
                <a16:creationId xmlns:a16="http://schemas.microsoft.com/office/drawing/2014/main" id="{BB414C57-4923-4CEA-AE01-ABC1D0339F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E1F2BA-AC0D-4829-8CA9-279CC77DACEA}"/>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86539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0B406-5504-4675-ABB6-501F4E15B7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6A481-42D0-4881-8F64-A5E9C72E5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3A2115-0EF7-4A60-B447-8268BD594AD3}"/>
              </a:ext>
            </a:extLst>
          </p:cNvPr>
          <p:cNvSpPr>
            <a:spLocks noGrp="1"/>
          </p:cNvSpPr>
          <p:nvPr>
            <p:ph type="dt" sz="half" idx="10"/>
          </p:nvPr>
        </p:nvSpPr>
        <p:spPr/>
        <p:txBody>
          <a:bodyPr/>
          <a:lstStyle/>
          <a:p>
            <a:fld id="{F643CE28-785E-4B34-926A-4A6151196252}" type="datetime1">
              <a:rPr lang="en-US" smtClean="0"/>
              <a:t>5/16/2020</a:t>
            </a:fld>
            <a:endParaRPr lang="en-US" dirty="0"/>
          </a:p>
        </p:txBody>
      </p:sp>
      <p:sp>
        <p:nvSpPr>
          <p:cNvPr id="5" name="Footer Placeholder 4">
            <a:extLst>
              <a:ext uri="{FF2B5EF4-FFF2-40B4-BE49-F238E27FC236}">
                <a16:creationId xmlns:a16="http://schemas.microsoft.com/office/drawing/2014/main" id="{E0795CD0-BF81-4B37-844B-0A00CDEA15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5F83F9-1FFD-408F-90DA-11CFAE077A7E}"/>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479544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Graphs/Charts">
    <p:spTree>
      <p:nvGrpSpPr>
        <p:cNvPr id="1" name=""/>
        <p:cNvGrpSpPr/>
        <p:nvPr/>
      </p:nvGrpSpPr>
      <p:grpSpPr>
        <a:xfrm>
          <a:off x="0" y="0"/>
          <a:ext cx="0" cy="0"/>
          <a:chOff x="0" y="0"/>
          <a:chExt cx="0" cy="0"/>
        </a:xfrm>
      </p:grpSpPr>
      <p:pic>
        <p:nvPicPr>
          <p:cNvPr id="8" name="Picture 7" descr="pp_ord2_1.jpg"/>
          <p:cNvPicPr>
            <a:picLocks noChangeAspect="1"/>
          </p:cNvPicPr>
          <p:nvPr/>
        </p:nvPicPr>
        <p:blipFill>
          <a:blip r:embed="rId2" cstate="print"/>
          <a:stretch>
            <a:fillRect/>
          </a:stretch>
        </p:blipFill>
        <p:spPr>
          <a:xfrm>
            <a:off x="1" y="0"/>
            <a:ext cx="12192000" cy="6858000"/>
          </a:xfrm>
          <a:prstGeom prst="rect">
            <a:avLst/>
          </a:prstGeom>
        </p:spPr>
      </p:pic>
      <p:sp>
        <p:nvSpPr>
          <p:cNvPr id="4" name="Picture Placeholder 3"/>
          <p:cNvSpPr>
            <a:spLocks noGrp="1"/>
          </p:cNvSpPr>
          <p:nvPr>
            <p:ph type="pic" sz="quarter" idx="10"/>
          </p:nvPr>
        </p:nvSpPr>
        <p:spPr>
          <a:xfrm>
            <a:off x="1016000" y="1600200"/>
            <a:ext cx="10058400" cy="4724400"/>
          </a:xfrm>
          <a:prstGeom prst="rect">
            <a:avLst/>
          </a:prstGeom>
        </p:spPr>
        <p:txBody>
          <a:bodyPr/>
          <a:lstStyle/>
          <a:p>
            <a:r>
              <a:rPr lang="en-US" dirty="0"/>
              <a:t>Click icon to add picture</a:t>
            </a:r>
          </a:p>
        </p:txBody>
      </p:sp>
      <p:sp>
        <p:nvSpPr>
          <p:cNvPr id="6" name="Text Placeholder 12"/>
          <p:cNvSpPr>
            <a:spLocks noGrp="1"/>
          </p:cNvSpPr>
          <p:nvPr>
            <p:ph type="body" sz="quarter" idx="11"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accent5">
                    <a:lumMod val="75000"/>
                  </a:schemeClr>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9" name="Date Placeholder 8"/>
          <p:cNvSpPr>
            <a:spLocks noGrp="1"/>
          </p:cNvSpPr>
          <p:nvPr>
            <p:ph type="dt" sz="half" idx="12"/>
          </p:nvPr>
        </p:nvSpPr>
        <p:spPr>
          <a:xfrm>
            <a:off x="609600" y="6356351"/>
            <a:ext cx="2844800" cy="365125"/>
          </a:xfrm>
          <a:prstGeom prst="rect">
            <a:avLst/>
          </a:prstGeom>
        </p:spPr>
        <p:txBody>
          <a:bodyPr/>
          <a:lstStyle>
            <a:lvl1pPr>
              <a:defRPr/>
            </a:lvl1pPr>
          </a:lstStyle>
          <a:p>
            <a:fld id="{B4D56BE3-1362-4460-880B-494C716EDB84}" type="datetime1">
              <a:rPr lang="en-US" smtClean="0">
                <a:solidFill>
                  <a:prstClr val="black">
                    <a:tint val="75000"/>
                  </a:prstClr>
                </a:solidFill>
              </a:rPr>
              <a:t>5/16/2020</a:t>
            </a:fld>
            <a:endParaRPr lang="en-US" dirty="0">
              <a:solidFill>
                <a:prstClr val="black">
                  <a:tint val="75000"/>
                </a:prstClr>
              </a:solidFill>
            </a:endParaRPr>
          </a:p>
        </p:txBody>
      </p:sp>
      <p:sp>
        <p:nvSpPr>
          <p:cNvPr id="10" name="Slide Number Placeholder 9"/>
          <p:cNvSpPr>
            <a:spLocks noGrp="1"/>
          </p:cNvSpPr>
          <p:nvPr>
            <p:ph type="sldNum" sz="quarter" idx="13"/>
          </p:nvPr>
        </p:nvSpPr>
        <p:spPr>
          <a:xfrm>
            <a:off x="0" y="6492875"/>
            <a:ext cx="501805" cy="365125"/>
          </a:xfrm>
        </p:spPr>
        <p:txBody>
          <a:bodyPr/>
          <a:lstStyle>
            <a:lvl1pPr algn="l">
              <a:defRPr sz="1600" b="0">
                <a:solidFill>
                  <a:schemeClr val="bg1"/>
                </a:solidFill>
                <a:latin typeface="Gill Sans MT" pitchFamily="34" charset="0"/>
              </a:defRPr>
            </a:lvl1pPr>
          </a:lstStyle>
          <a:p>
            <a:fld id="{A825CED8-DE45-4409-8558-D05F5B977B87}" type="slidenum">
              <a:rPr lang="en-US" smtClean="0"/>
              <a:pPr/>
              <a:t>‹#›</a:t>
            </a:fld>
            <a:endParaRPr lang="en-US" dirty="0"/>
          </a:p>
        </p:txBody>
      </p:sp>
    </p:spTree>
    <p:extLst>
      <p:ext uri="{BB962C8B-B14F-4D97-AF65-F5344CB8AC3E}">
        <p14:creationId xmlns:p14="http://schemas.microsoft.com/office/powerpoint/2010/main" val="3519809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c">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raphs/Charts">
    <p:spTree>
      <p:nvGrpSpPr>
        <p:cNvPr id="1" name=""/>
        <p:cNvGrpSpPr/>
        <p:nvPr/>
      </p:nvGrpSpPr>
      <p:grpSpPr>
        <a:xfrm>
          <a:off x="0" y="0"/>
          <a:ext cx="0" cy="0"/>
          <a:chOff x="0" y="0"/>
          <a:chExt cx="0" cy="0"/>
        </a:xfrm>
      </p:grpSpPr>
      <p:pic>
        <p:nvPicPr>
          <p:cNvPr id="8" name="Picture 7" descr="pp_ord2_1.jpg"/>
          <p:cNvPicPr>
            <a:picLocks noChangeAspect="1"/>
          </p:cNvPicPr>
          <p:nvPr/>
        </p:nvPicPr>
        <p:blipFill>
          <a:blip r:embed="rId2" cstate="print"/>
          <a:stretch>
            <a:fillRect/>
          </a:stretch>
        </p:blipFill>
        <p:spPr>
          <a:xfrm>
            <a:off x="1" y="0"/>
            <a:ext cx="12192000" cy="6858000"/>
          </a:xfrm>
          <a:prstGeom prst="rect">
            <a:avLst/>
          </a:prstGeom>
        </p:spPr>
      </p:pic>
      <p:sp>
        <p:nvSpPr>
          <p:cNvPr id="4" name="Picture Placeholder 3"/>
          <p:cNvSpPr>
            <a:spLocks noGrp="1"/>
          </p:cNvSpPr>
          <p:nvPr>
            <p:ph type="pic" sz="quarter" idx="10"/>
          </p:nvPr>
        </p:nvSpPr>
        <p:spPr>
          <a:xfrm>
            <a:off x="1016000" y="1600200"/>
            <a:ext cx="10058400" cy="4724400"/>
          </a:xfrm>
          <a:prstGeom prst="rect">
            <a:avLst/>
          </a:prstGeom>
        </p:spPr>
        <p:txBody>
          <a:bodyPr/>
          <a:lstStyle/>
          <a:p>
            <a:r>
              <a:rPr lang="en-US" dirty="0"/>
              <a:t>Click icon to add picture</a:t>
            </a:r>
          </a:p>
        </p:txBody>
      </p:sp>
      <p:sp>
        <p:nvSpPr>
          <p:cNvPr id="6" name="Text Placeholder 12"/>
          <p:cNvSpPr>
            <a:spLocks noGrp="1"/>
          </p:cNvSpPr>
          <p:nvPr>
            <p:ph type="body" sz="quarter" idx="11"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accent5">
                    <a:lumMod val="75000"/>
                  </a:schemeClr>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9" name="Date Placeholder 8"/>
          <p:cNvSpPr>
            <a:spLocks noGrp="1"/>
          </p:cNvSpPr>
          <p:nvPr>
            <p:ph type="dt" sz="half" idx="12"/>
          </p:nvPr>
        </p:nvSpPr>
        <p:spPr>
          <a:xfrm>
            <a:off x="609600" y="6356387"/>
            <a:ext cx="2844800" cy="365125"/>
          </a:xfrm>
          <a:prstGeom prst="rect">
            <a:avLst/>
          </a:prstGeom>
        </p:spPr>
        <p:txBody>
          <a:bodyPr/>
          <a:lstStyle>
            <a:lvl1pPr>
              <a:defRPr/>
            </a:lvl1pPr>
          </a:lstStyle>
          <a:p>
            <a:fld id="{CC482D1F-38D7-43B4-8A50-DEE4B7406FEA}" type="datetime1">
              <a:rPr lang="en-US" smtClean="0"/>
              <a:t>5/16/2020</a:t>
            </a:fld>
            <a:endParaRPr lang="en-US" dirty="0"/>
          </a:p>
        </p:txBody>
      </p:sp>
      <p:sp>
        <p:nvSpPr>
          <p:cNvPr id="10" name="Slide Number Placeholder 9"/>
          <p:cNvSpPr>
            <a:spLocks noGrp="1"/>
          </p:cNvSpPr>
          <p:nvPr>
            <p:ph type="sldNum" sz="quarter" idx="13"/>
          </p:nvPr>
        </p:nvSpPr>
        <p:spPr>
          <a:xfrm>
            <a:off x="8737600" y="6356387"/>
            <a:ext cx="3251200" cy="365125"/>
          </a:xfrm>
        </p:spPr>
        <p:txBody>
          <a:bodyPr/>
          <a:lstStyle>
            <a:lvl1pPr>
              <a:defRPr sz="2000" b="1">
                <a:solidFill>
                  <a:schemeClr val="tx1"/>
                </a:solidFill>
                <a:latin typeface="Gill Sans MT" pitchFamily="34" charset="0"/>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2783232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s/New Sections">
    <p:spTree>
      <p:nvGrpSpPr>
        <p:cNvPr id="1" name=""/>
        <p:cNvGrpSpPr/>
        <p:nvPr/>
      </p:nvGrpSpPr>
      <p:grpSpPr>
        <a:xfrm>
          <a:off x="0" y="0"/>
          <a:ext cx="0" cy="0"/>
          <a:chOff x="0" y="0"/>
          <a:chExt cx="0" cy="0"/>
        </a:xfrm>
      </p:grpSpPr>
      <p:pic>
        <p:nvPicPr>
          <p:cNvPr id="7" name="Picture 6" descr="pp_ord2_2.jpg"/>
          <p:cNvPicPr>
            <a:picLocks noChangeAspect="1"/>
          </p:cNvPicPr>
          <p:nvPr/>
        </p:nvPicPr>
        <p:blipFill>
          <a:blip r:embed="rId2" cstate="print"/>
          <a:stretch>
            <a:fillRect/>
          </a:stretch>
        </p:blipFill>
        <p:spPr>
          <a:xfrm>
            <a:off x="0" y="0"/>
            <a:ext cx="12192000" cy="6857464"/>
          </a:xfrm>
          <a:prstGeom prst="rect">
            <a:avLst/>
          </a:prstGeom>
        </p:spPr>
      </p:pic>
      <p:sp>
        <p:nvSpPr>
          <p:cNvPr id="5" name="Text Placeholder 1"/>
          <p:cNvSpPr>
            <a:spLocks noGrp="1"/>
          </p:cNvSpPr>
          <p:nvPr>
            <p:ph type="body" sz="quarter" idx="4294967295"/>
          </p:nvPr>
        </p:nvSpPr>
        <p:spPr>
          <a:xfrm>
            <a:off x="1625600" y="2590800"/>
            <a:ext cx="8940800" cy="2438400"/>
          </a:xfrm>
          <a:prstGeom prst="rect">
            <a:avLst/>
          </a:prstGeom>
        </p:spPr>
        <p:txBody>
          <a:bodyPr>
            <a:normAutofit fontScale="92500"/>
          </a:bodyPr>
          <a:lstStyle/>
          <a:p>
            <a:pPr marL="0" lvl="0" algn="ctr">
              <a:spcBef>
                <a:spcPts val="0"/>
              </a:spcBef>
              <a:buNone/>
              <a:defRPr/>
            </a:pPr>
            <a:r>
              <a:rPr lang="en-US" sz="4800" b="1" i="0">
                <a:solidFill>
                  <a:schemeClr val="accent3">
                    <a:lumMod val="75000"/>
                  </a:schemeClr>
                </a:solidFill>
                <a:latin typeface="Gill Sans MT" pitchFamily="34" charset="0"/>
              </a:rPr>
              <a:t>Click to edit Master text styles</a:t>
            </a:r>
          </a:p>
        </p:txBody>
      </p:sp>
    </p:spTree>
    <p:extLst>
      <p:ext uri="{BB962C8B-B14F-4D97-AF65-F5344CB8AC3E}">
        <p14:creationId xmlns:p14="http://schemas.microsoft.com/office/powerpoint/2010/main" val="2630568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ith Images">
    <p:spTree>
      <p:nvGrpSpPr>
        <p:cNvPr id="1" name=""/>
        <p:cNvGrpSpPr/>
        <p:nvPr/>
      </p:nvGrpSpPr>
      <p:grpSpPr>
        <a:xfrm>
          <a:off x="0" y="0"/>
          <a:ext cx="0" cy="0"/>
          <a:chOff x="0" y="0"/>
          <a:chExt cx="0" cy="0"/>
        </a:xfrm>
      </p:grpSpPr>
      <p:pic>
        <p:nvPicPr>
          <p:cNvPr id="6" name="Picture 5" descr="pp_ord_blanc.jpg"/>
          <p:cNvPicPr>
            <a:picLocks noChangeAspect="1"/>
          </p:cNvPicPr>
          <p:nvPr/>
        </p:nvPicPr>
        <p:blipFill>
          <a:blip r:embed="rId2" cstate="print"/>
          <a:stretch>
            <a:fillRect/>
          </a:stretch>
        </p:blipFill>
        <p:spPr>
          <a:xfrm>
            <a:off x="24" y="272"/>
            <a:ext cx="12191999" cy="6857463"/>
          </a:xfrm>
          <a:prstGeom prst="rect">
            <a:avLst/>
          </a:prstGeom>
        </p:spPr>
      </p:pic>
      <p:sp>
        <p:nvSpPr>
          <p:cNvPr id="13" name="Text Placeholder 12"/>
          <p:cNvSpPr>
            <a:spLocks noGrp="1"/>
          </p:cNvSpPr>
          <p:nvPr>
            <p:ph type="body" sz="quarter" idx="10"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rgbClr val="0070C0"/>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17" name="Picture Placeholder 16"/>
          <p:cNvSpPr>
            <a:spLocks noGrp="1"/>
          </p:cNvSpPr>
          <p:nvPr>
            <p:ph type="pic" sz="quarter" idx="12"/>
          </p:nvPr>
        </p:nvSpPr>
        <p:spPr>
          <a:xfrm>
            <a:off x="8331200" y="1524000"/>
            <a:ext cx="3657600" cy="2133600"/>
          </a:xfrm>
          <a:prstGeom prst="rect">
            <a:avLst/>
          </a:prstGeom>
        </p:spPr>
        <p:txBody>
          <a:bodyPr/>
          <a:lstStyle/>
          <a:p>
            <a:r>
              <a:rPr lang="en-US" dirty="0"/>
              <a:t>Click icon to add picture</a:t>
            </a:r>
          </a:p>
        </p:txBody>
      </p:sp>
      <p:sp>
        <p:nvSpPr>
          <p:cNvPr id="19" name="Picture Placeholder 18"/>
          <p:cNvSpPr>
            <a:spLocks noGrp="1"/>
          </p:cNvSpPr>
          <p:nvPr>
            <p:ph type="pic" sz="quarter" idx="13"/>
          </p:nvPr>
        </p:nvSpPr>
        <p:spPr>
          <a:xfrm>
            <a:off x="8331200" y="3886200"/>
            <a:ext cx="3657600" cy="2209800"/>
          </a:xfrm>
          <a:prstGeom prst="rect">
            <a:avLst/>
          </a:prstGeom>
        </p:spPr>
        <p:txBody>
          <a:bodyPr/>
          <a:lstStyle/>
          <a:p>
            <a:r>
              <a:rPr lang="en-US" dirty="0"/>
              <a:t>Click icon to add picture</a:t>
            </a:r>
          </a:p>
        </p:txBody>
      </p:sp>
      <p:sp>
        <p:nvSpPr>
          <p:cNvPr id="21" name="Text Placeholder 20"/>
          <p:cNvSpPr>
            <a:spLocks noGrp="1"/>
          </p:cNvSpPr>
          <p:nvPr>
            <p:ph type="body" sz="quarter" idx="14" hasCustomPrompt="1"/>
          </p:nvPr>
        </p:nvSpPr>
        <p:spPr>
          <a:xfrm>
            <a:off x="203200" y="1447800"/>
            <a:ext cx="7924800" cy="5257800"/>
          </a:xfrm>
          <a:prstGeom prst="rect">
            <a:avLst/>
          </a:prstGeom>
        </p:spPr>
        <p:txBody>
          <a:bodyPr>
            <a:normAutofit/>
          </a:bodyPr>
          <a:lstStyle>
            <a:lvl1pPr marL="0">
              <a:spcAft>
                <a:spcPts val="600"/>
              </a:spcAft>
              <a:buClrTx/>
              <a:buSzPct val="150000"/>
              <a:defRPr sz="1600" b="1" baseline="0">
                <a:latin typeface="Gill Sans MT" pitchFamily="34" charset="0"/>
              </a:defRPr>
            </a:lvl1pPr>
            <a:lvl2pPr>
              <a:defRPr sz="1600" b="1">
                <a:latin typeface="Gill Sans MT" pitchFamily="34" charset="0"/>
              </a:defRPr>
            </a:lvl2pPr>
            <a:lvl3pPr>
              <a:defRPr sz="1600" b="1">
                <a:latin typeface="Gill Sans MT" pitchFamily="34" charset="0"/>
              </a:defRPr>
            </a:lvl3pPr>
            <a:lvl4pPr>
              <a:defRPr sz="1600" b="1">
                <a:latin typeface="Gill Sans MT" pitchFamily="34" charset="0"/>
              </a:defRPr>
            </a:lvl4pPr>
            <a:lvl5pPr>
              <a:defRPr sz="1600" b="1">
                <a:latin typeface="Gill Sans MT" pitchFamily="34" charset="0"/>
              </a:defRPr>
            </a:lvl5pPr>
          </a:lstStyle>
          <a:p>
            <a:pPr lvl="0"/>
            <a:r>
              <a:rPr lang="en-US" dirty="0"/>
              <a:t>Bullet 1</a:t>
            </a:r>
          </a:p>
          <a:p>
            <a:pPr lvl="0"/>
            <a:r>
              <a:rPr lang="en-US" dirty="0"/>
              <a:t>Bullet 2</a:t>
            </a:r>
          </a:p>
          <a:p>
            <a:pPr lvl="0"/>
            <a:r>
              <a:rPr lang="en-US" dirty="0"/>
              <a:t>Bullet 3</a:t>
            </a:r>
          </a:p>
          <a:p>
            <a:pPr lvl="0"/>
            <a:r>
              <a:rPr lang="en-US" dirty="0"/>
              <a:t>Bullet 4</a:t>
            </a:r>
          </a:p>
          <a:p>
            <a:pPr lvl="0"/>
            <a:r>
              <a:rPr lang="en-US" dirty="0"/>
              <a:t>Bullet 5</a:t>
            </a:r>
          </a:p>
          <a:p>
            <a:pPr lvl="0"/>
            <a:r>
              <a:rPr lang="en-US" dirty="0"/>
              <a:t>Bullet 6</a:t>
            </a:r>
          </a:p>
          <a:p>
            <a:pPr lvl="0"/>
            <a:r>
              <a:rPr lang="en-US" dirty="0"/>
              <a:t>Bullet 7</a:t>
            </a:r>
          </a:p>
          <a:p>
            <a:pPr lvl="0"/>
            <a:r>
              <a:rPr lang="en-US" dirty="0"/>
              <a:t>Bullet 8</a:t>
            </a:r>
          </a:p>
          <a:p>
            <a:pPr lvl="0"/>
            <a:r>
              <a:rPr lang="en-US" dirty="0"/>
              <a:t>Bullet 9</a:t>
            </a:r>
          </a:p>
          <a:p>
            <a:pPr lvl="0"/>
            <a:r>
              <a:rPr lang="en-US" dirty="0"/>
              <a:t>Bullet 10</a:t>
            </a:r>
          </a:p>
        </p:txBody>
      </p:sp>
      <p:sp>
        <p:nvSpPr>
          <p:cNvPr id="9" name="Slide Number Placeholder 8"/>
          <p:cNvSpPr>
            <a:spLocks noGrp="1"/>
          </p:cNvSpPr>
          <p:nvPr>
            <p:ph type="sldNum" sz="quarter" idx="16"/>
          </p:nvPr>
        </p:nvSpPr>
        <p:spPr>
          <a:xfrm>
            <a:off x="8737600" y="6356387"/>
            <a:ext cx="3251200" cy="365125"/>
          </a:xfrm>
        </p:spPr>
        <p:txBody>
          <a:bodyPr/>
          <a:lstStyle>
            <a:lvl1pPr>
              <a:defRPr sz="2000" b="1">
                <a:solidFill>
                  <a:schemeClr val="tx1"/>
                </a:solidFill>
                <a:latin typeface="Gill Sans MT" pitchFamily="34" charset="0"/>
              </a:defRPr>
            </a:lvl1pPr>
          </a:lstStyle>
          <a:p>
            <a:fld id="{86F9EFF2-DF63-40F5-BBEC-44A3FDA193BA}" type="slidenum">
              <a:rPr lang="en-US" smtClean="0"/>
              <a:t>‹#›</a:t>
            </a:fld>
            <a:endParaRPr lang="en-US" dirty="0"/>
          </a:p>
        </p:txBody>
      </p:sp>
      <p:sp>
        <p:nvSpPr>
          <p:cNvPr id="10" name="Footer Placeholder 9"/>
          <p:cNvSpPr>
            <a:spLocks noGrp="1"/>
          </p:cNvSpPr>
          <p:nvPr>
            <p:ph type="ftr" sz="quarter" idx="17"/>
          </p:nvPr>
        </p:nvSpPr>
        <p:spPr>
          <a:xfrm>
            <a:off x="203200" y="6333132"/>
            <a:ext cx="3860800" cy="365125"/>
          </a:xfrm>
          <a:prstGeom prst="rect">
            <a:avLst/>
          </a:prstGeom>
        </p:spPr>
        <p:txBody>
          <a:bodyPr/>
          <a:lstStyle>
            <a:lvl1pPr algn="l">
              <a:defRPr/>
            </a:lvl1pPr>
          </a:lstStyle>
          <a:p>
            <a:endParaRPr lang="en-US" dirty="0"/>
          </a:p>
        </p:txBody>
      </p:sp>
    </p:spTree>
    <p:extLst>
      <p:ext uri="{BB962C8B-B14F-4D97-AF65-F5344CB8AC3E}">
        <p14:creationId xmlns:p14="http://schemas.microsoft.com/office/powerpoint/2010/main" val="3256126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pic>
        <p:nvPicPr>
          <p:cNvPr id="6" name="Picture 5" descr="pp_ord_blanc.jpg"/>
          <p:cNvPicPr>
            <a:picLocks noChangeAspect="1"/>
          </p:cNvPicPr>
          <p:nvPr/>
        </p:nvPicPr>
        <p:blipFill>
          <a:blip r:embed="rId2" cstate="print"/>
          <a:stretch>
            <a:fillRect/>
          </a:stretch>
        </p:blipFill>
        <p:spPr>
          <a:xfrm>
            <a:off x="4" y="0"/>
            <a:ext cx="12191997" cy="6858000"/>
          </a:xfrm>
          <a:prstGeom prst="rect">
            <a:avLst/>
          </a:prstGeom>
        </p:spPr>
      </p:pic>
      <p:sp>
        <p:nvSpPr>
          <p:cNvPr id="11" name="Text Placeholder 12"/>
          <p:cNvSpPr>
            <a:spLocks noGrp="1"/>
          </p:cNvSpPr>
          <p:nvPr>
            <p:ph type="body" sz="quarter" idx="10"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rgbClr val="0070C0"/>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16" name="Text Placeholder 15"/>
          <p:cNvSpPr>
            <a:spLocks noGrp="1"/>
          </p:cNvSpPr>
          <p:nvPr>
            <p:ph type="body" sz="quarter" idx="11" hasCustomPrompt="1"/>
          </p:nvPr>
        </p:nvSpPr>
        <p:spPr>
          <a:xfrm>
            <a:off x="203200" y="1447800"/>
            <a:ext cx="11785600" cy="4876800"/>
          </a:xfrm>
          <a:prstGeom prst="rect">
            <a:avLst/>
          </a:prstGeom>
        </p:spPr>
        <p:txBody>
          <a:bodyPr>
            <a:normAutofit/>
          </a:bodyPr>
          <a:lstStyle>
            <a:lvl1pPr>
              <a:spcAft>
                <a:spcPts val="600"/>
              </a:spcAft>
              <a:buClrTx/>
              <a:buSzPct val="150000"/>
              <a:defRPr sz="1600" b="1">
                <a:latin typeface="Gill Sans MT" pitchFamily="34" charset="0"/>
              </a:defRPr>
            </a:lvl1pPr>
            <a:lvl2pPr>
              <a:defRPr sz="1600" b="1">
                <a:latin typeface="Gill Sans MT" pitchFamily="34" charset="0"/>
              </a:defRPr>
            </a:lvl2pPr>
            <a:lvl3pPr>
              <a:defRPr sz="1600" b="1">
                <a:latin typeface="Gill Sans MT" pitchFamily="34" charset="0"/>
              </a:defRPr>
            </a:lvl3pPr>
            <a:lvl4pPr>
              <a:defRPr sz="1600" b="1">
                <a:latin typeface="Gill Sans MT" pitchFamily="34" charset="0"/>
              </a:defRPr>
            </a:lvl4pPr>
            <a:lvl5pPr>
              <a:defRPr sz="1600" b="1">
                <a:latin typeface="Gill Sans MT" pitchFamily="34" charset="0"/>
              </a:defRPr>
            </a:lvl5pPr>
          </a:lstStyle>
          <a:p>
            <a:pPr lvl="0"/>
            <a:r>
              <a:rPr lang="en-US" dirty="0"/>
              <a:t>Bullet 1</a:t>
            </a:r>
          </a:p>
          <a:p>
            <a:pPr lvl="0"/>
            <a:r>
              <a:rPr lang="en-US" dirty="0"/>
              <a:t>Bullet 2</a:t>
            </a:r>
          </a:p>
          <a:p>
            <a:pPr lvl="0"/>
            <a:r>
              <a:rPr lang="en-US" dirty="0"/>
              <a:t>Bullet 3</a:t>
            </a:r>
          </a:p>
          <a:p>
            <a:pPr lvl="0"/>
            <a:r>
              <a:rPr lang="en-US" dirty="0"/>
              <a:t>Bullet 4</a:t>
            </a:r>
          </a:p>
          <a:p>
            <a:pPr lvl="0"/>
            <a:r>
              <a:rPr lang="en-US" dirty="0"/>
              <a:t>Bullet 5</a:t>
            </a:r>
          </a:p>
          <a:p>
            <a:pPr lvl="0"/>
            <a:r>
              <a:rPr lang="en-US" dirty="0"/>
              <a:t>Bullet 6</a:t>
            </a:r>
          </a:p>
          <a:p>
            <a:pPr lvl="0"/>
            <a:r>
              <a:rPr lang="en-US" dirty="0"/>
              <a:t>Bullet 7</a:t>
            </a:r>
          </a:p>
          <a:p>
            <a:pPr lvl="0"/>
            <a:r>
              <a:rPr lang="en-US" dirty="0"/>
              <a:t>Bullet 8</a:t>
            </a:r>
          </a:p>
          <a:p>
            <a:pPr lvl="0"/>
            <a:r>
              <a:rPr lang="en-US" dirty="0"/>
              <a:t>Bullet 9</a:t>
            </a:r>
          </a:p>
          <a:p>
            <a:pPr lvl="0"/>
            <a:r>
              <a:rPr lang="en-US" dirty="0"/>
              <a:t>Bullet 10</a:t>
            </a:r>
          </a:p>
          <a:p>
            <a:pPr lvl="0"/>
            <a:r>
              <a:rPr lang="en-US" dirty="0"/>
              <a:t>Bullet 11</a:t>
            </a:r>
          </a:p>
          <a:p>
            <a:pPr lvl="0"/>
            <a:r>
              <a:rPr lang="en-US" dirty="0"/>
              <a:t>Bullet 12</a:t>
            </a:r>
          </a:p>
          <a:p>
            <a:pPr lvl="0"/>
            <a:r>
              <a:rPr lang="en-US" dirty="0"/>
              <a:t>Bullet 13</a:t>
            </a:r>
          </a:p>
          <a:p>
            <a:pPr lvl="0"/>
            <a:endParaRPr lang="en-US" dirty="0"/>
          </a:p>
          <a:p>
            <a:pPr lvl="0"/>
            <a:endParaRPr lang="en-US" dirty="0"/>
          </a:p>
        </p:txBody>
      </p:sp>
      <p:sp>
        <p:nvSpPr>
          <p:cNvPr id="7" name="Date Placeholder 6"/>
          <p:cNvSpPr>
            <a:spLocks noGrp="1"/>
          </p:cNvSpPr>
          <p:nvPr>
            <p:ph type="dt" sz="half" idx="12"/>
          </p:nvPr>
        </p:nvSpPr>
        <p:spPr>
          <a:xfrm>
            <a:off x="609600" y="6356387"/>
            <a:ext cx="2844800" cy="365125"/>
          </a:xfrm>
          <a:prstGeom prst="rect">
            <a:avLst/>
          </a:prstGeom>
        </p:spPr>
        <p:txBody>
          <a:bodyPr/>
          <a:lstStyle>
            <a:lvl1pPr>
              <a:defRPr/>
            </a:lvl1pPr>
          </a:lstStyle>
          <a:p>
            <a:fld id="{E5219AC0-F7B1-4AF9-B501-B83FDF42B256}" type="datetime1">
              <a:rPr lang="en-US" smtClean="0">
                <a:solidFill>
                  <a:prstClr val="black">
                    <a:tint val="75000"/>
                  </a:prstClr>
                </a:solidFill>
              </a:rPr>
              <a:t>5/16/2020</a:t>
            </a:fld>
            <a:endParaRPr lang="en-US" dirty="0">
              <a:solidFill>
                <a:prstClr val="black">
                  <a:tint val="75000"/>
                </a:prstClr>
              </a:solidFill>
            </a:endParaRPr>
          </a:p>
        </p:txBody>
      </p:sp>
      <p:sp>
        <p:nvSpPr>
          <p:cNvPr id="8" name="Slide Number Placeholder 7"/>
          <p:cNvSpPr>
            <a:spLocks noGrp="1"/>
          </p:cNvSpPr>
          <p:nvPr>
            <p:ph type="sldNum" sz="quarter" idx="13"/>
          </p:nvPr>
        </p:nvSpPr>
        <p:spPr>
          <a:xfrm>
            <a:off x="8737600" y="6356387"/>
            <a:ext cx="3251200" cy="365125"/>
          </a:xfrm>
        </p:spPr>
        <p:txBody>
          <a:bodyPr/>
          <a:lstStyle>
            <a:lvl1pPr>
              <a:defRPr sz="2000" b="1">
                <a:solidFill>
                  <a:schemeClr val="tx1"/>
                </a:solidFill>
                <a:latin typeface="Gill Sans MT" pitchFamily="34" charset="0"/>
              </a:defRPr>
            </a:lvl1pPr>
          </a:lstStyle>
          <a:p>
            <a:fld id="{A825CED8-DE45-4409-8558-D05F5B977B8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22486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87"/>
            <a:ext cx="2844800" cy="365125"/>
          </a:xfrm>
          <a:prstGeom prst="rect">
            <a:avLst/>
          </a:prstGeom>
        </p:spPr>
        <p:txBody>
          <a:bodyPr/>
          <a:lstStyle/>
          <a:p>
            <a:fld id="{0DE1EB30-29C6-4982-913C-E907446F1165}" type="datetime1">
              <a:rPr lang="en-US" smtClean="0"/>
              <a:t>5/16/2020</a:t>
            </a:fld>
            <a:endParaRPr lang="en-US" dirty="0"/>
          </a:p>
        </p:txBody>
      </p:sp>
      <p:sp>
        <p:nvSpPr>
          <p:cNvPr id="4" name="Footer Placeholder 3"/>
          <p:cNvSpPr>
            <a:spLocks noGrp="1"/>
          </p:cNvSpPr>
          <p:nvPr>
            <p:ph type="ftr" sz="quarter" idx="11"/>
          </p:nvPr>
        </p:nvSpPr>
        <p:spPr>
          <a:xfrm>
            <a:off x="4165600" y="6356387"/>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60076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91"/>
            <a:ext cx="2844800" cy="365125"/>
          </a:xfrm>
          <a:prstGeom prst="rect">
            <a:avLst/>
          </a:prstGeom>
        </p:spPr>
        <p:txBody>
          <a:bodyPr/>
          <a:lstStyle/>
          <a:p>
            <a:fld id="{929A1B83-C5CB-415E-9E94-09AA123D1E46}" type="datetime1">
              <a:rPr lang="en-US" smtClean="0"/>
              <a:t>5/16/2020</a:t>
            </a:fld>
            <a:endParaRPr lang="en-US" dirty="0"/>
          </a:p>
        </p:txBody>
      </p:sp>
      <p:sp>
        <p:nvSpPr>
          <p:cNvPr id="3" name="Footer Placeholder 2"/>
          <p:cNvSpPr>
            <a:spLocks noGrp="1"/>
          </p:cNvSpPr>
          <p:nvPr>
            <p:ph type="ftr" sz="quarter" idx="11"/>
          </p:nvPr>
        </p:nvSpPr>
        <p:spPr>
          <a:xfrm>
            <a:off x="4165600" y="6356391"/>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641244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08606-497F-49C2-BFCA-481955FD8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9336DC-3ED3-4870-AE98-DCDE4296AC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FCC51-126C-423D-BCC9-808B0EBCEB89}"/>
              </a:ext>
            </a:extLst>
          </p:cNvPr>
          <p:cNvSpPr>
            <a:spLocks noGrp="1"/>
          </p:cNvSpPr>
          <p:nvPr>
            <p:ph type="dt" sz="half" idx="10"/>
          </p:nvPr>
        </p:nvSpPr>
        <p:spPr>
          <a:xfrm>
            <a:off x="8487936" y="6356350"/>
            <a:ext cx="2743200" cy="365125"/>
          </a:xfrm>
        </p:spPr>
        <p:txBody>
          <a:bodyPr/>
          <a:lstStyle/>
          <a:p>
            <a:fld id="{B7C38271-639D-4BAA-9498-64266A8DFFEC}" type="datetime1">
              <a:rPr lang="en-US" smtClean="0"/>
              <a:t>5/16/2020</a:t>
            </a:fld>
            <a:endParaRPr lang="en-US" dirty="0"/>
          </a:p>
        </p:txBody>
      </p:sp>
      <p:sp>
        <p:nvSpPr>
          <p:cNvPr id="5" name="Footer Placeholder 4">
            <a:extLst>
              <a:ext uri="{FF2B5EF4-FFF2-40B4-BE49-F238E27FC236}">
                <a16:creationId xmlns:a16="http://schemas.microsoft.com/office/drawing/2014/main" id="{4805847F-3127-4832-9B74-E0A5DF8966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0209A0-25D6-483A-BE46-8CC037BFB892}"/>
              </a:ext>
            </a:extLst>
          </p:cNvPr>
          <p:cNvSpPr>
            <a:spLocks noGrp="1"/>
          </p:cNvSpPr>
          <p:nvPr>
            <p:ph type="sldNum" sz="quarter" idx="12"/>
          </p:nvPr>
        </p:nvSpPr>
        <p:spPr>
          <a:xfrm>
            <a:off x="-20440" y="6512464"/>
            <a:ext cx="366131" cy="365125"/>
          </a:xfrm>
        </p:spPr>
        <p:txBody>
          <a:bodyPr/>
          <a:lstStyle>
            <a:lvl1pPr algn="l">
              <a:defRPr/>
            </a:lvl1pPr>
          </a:lstStyle>
          <a:p>
            <a:fld id="{86F9EFF2-DF63-40F5-BBEC-44A3FDA193BA}" type="slidenum">
              <a:rPr lang="en-US" smtClean="0"/>
              <a:pPr/>
              <a:t>‹#›</a:t>
            </a:fld>
            <a:endParaRPr lang="en-US" dirty="0"/>
          </a:p>
        </p:txBody>
      </p:sp>
    </p:spTree>
    <p:extLst>
      <p:ext uri="{BB962C8B-B14F-4D97-AF65-F5344CB8AC3E}">
        <p14:creationId xmlns:p14="http://schemas.microsoft.com/office/powerpoint/2010/main" val="1598017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6"/>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91"/>
            <a:ext cx="2844800" cy="365125"/>
          </a:xfrm>
          <a:prstGeom prst="rect">
            <a:avLst/>
          </a:prstGeom>
        </p:spPr>
        <p:txBody>
          <a:bodyPr/>
          <a:lstStyle/>
          <a:p>
            <a:fld id="{91625937-67CC-4EDA-A658-246F5ED0E940}" type="datetime1">
              <a:rPr lang="en-US" smtClean="0"/>
              <a:t>5/16/2020</a:t>
            </a:fld>
            <a:endParaRPr lang="en-US" dirty="0"/>
          </a:p>
        </p:txBody>
      </p:sp>
      <p:sp>
        <p:nvSpPr>
          <p:cNvPr id="5" name="Footer Placeholder 4"/>
          <p:cNvSpPr>
            <a:spLocks noGrp="1"/>
          </p:cNvSpPr>
          <p:nvPr>
            <p:ph type="ftr" sz="quarter" idx="11"/>
          </p:nvPr>
        </p:nvSpPr>
        <p:spPr>
          <a:xfrm>
            <a:off x="4165600" y="635639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571780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39"/>
            <a:ext cx="10363200" cy="1362075"/>
          </a:xfrm>
          <a:prstGeom prst="rect">
            <a:avLst/>
          </a:prstGeo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a:prstGeom prst="rect">
            <a:avLst/>
          </a:prstGeo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a:xfrm>
            <a:off x="8782052" y="612775"/>
            <a:ext cx="1276349" cy="457200"/>
          </a:xfrm>
          <a:prstGeom prst="rect">
            <a:avLst/>
          </a:prstGeom>
        </p:spPr>
        <p:txBody>
          <a:bodyPr/>
          <a:lstStyle>
            <a:lvl1pPr>
              <a:defRPr/>
            </a:lvl1pPr>
          </a:lstStyle>
          <a:p>
            <a:fld id="{3B84F891-5C94-4392-B7FB-AE73DD7C83B3}" type="datetime1">
              <a:rPr lang="en-US" smtClean="0"/>
              <a:t>5/16/2020</a:t>
            </a:fld>
            <a:endParaRPr lang="en-US" dirty="0"/>
          </a:p>
        </p:txBody>
      </p:sp>
      <p:sp>
        <p:nvSpPr>
          <p:cNvPr id="5" name="Footer Placeholder 2"/>
          <p:cNvSpPr>
            <a:spLocks noGrp="1"/>
          </p:cNvSpPr>
          <p:nvPr>
            <p:ph type="ftr" sz="quarter" idx="11"/>
          </p:nvPr>
        </p:nvSpPr>
        <p:spPr>
          <a:xfrm>
            <a:off x="7010426" y="612775"/>
            <a:ext cx="1767417" cy="457200"/>
          </a:xfrm>
          <a:prstGeom prst="rect">
            <a:avLst/>
          </a:prstGeom>
        </p:spPr>
        <p:txBody>
          <a:bodyPr/>
          <a:lstStyle>
            <a:lvl1pPr>
              <a:defRPr/>
            </a:lvl1pPr>
          </a:lstStyle>
          <a:p>
            <a:endParaRPr lang="en-US" dirty="0"/>
          </a:p>
        </p:txBody>
      </p:sp>
      <p:sp>
        <p:nvSpPr>
          <p:cNvPr id="6" name="Slide Number Placeholder 22"/>
          <p:cNvSpPr>
            <a:spLocks noGrp="1"/>
          </p:cNvSpPr>
          <p:nvPr>
            <p:ph type="sldNum" sz="quarter" idx="12"/>
          </p:nvPr>
        </p:nvSpPr>
        <p:spPr/>
        <p:txBody>
          <a:bodyPr/>
          <a:lstStyle>
            <a:lvl1pPr>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205343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Rectangle 26"/>
          <p:cNvSpPr>
            <a:spLocks noChangeArrowheads="1"/>
          </p:cNvSpPr>
          <p:nvPr/>
        </p:nvSpPr>
        <p:spPr bwMode="auto">
          <a:xfrm>
            <a:off x="0" y="0"/>
            <a:ext cx="12192000" cy="6858000"/>
          </a:xfrm>
          <a:prstGeom prst="rect">
            <a:avLst/>
          </a:prstGeom>
          <a:solidFill>
            <a:srgbClr val="056C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lumMod val="75000"/>
                  </a:schemeClr>
                </a:solidFill>
              </a:defRPr>
            </a:lvl1pPr>
          </a:lstStyle>
          <a:p>
            <a:fld id="{6EC3589E-D386-46D0-93F3-A31F304AE23F}" type="datetime1">
              <a:rPr lang="en-US" smtClean="0"/>
              <a:t>5/16/2020</a:t>
            </a:fld>
            <a:endParaRPr lang="en-US" dirty="0"/>
          </a:p>
        </p:txBody>
      </p:sp>
      <p:sp>
        <p:nvSpPr>
          <p:cNvPr id="5" name="Footer Placeholder 4"/>
          <p:cNvSpPr>
            <a:spLocks noGrp="1"/>
          </p:cNvSpPr>
          <p:nvPr>
            <p:ph type="ftr" sz="quarter" idx="11"/>
          </p:nvPr>
        </p:nvSpPr>
        <p:spPr/>
        <p:txBody>
          <a:bodyPr/>
          <a:lstStyle>
            <a:lvl1pPr>
              <a:defRPr>
                <a:solidFill>
                  <a:schemeClr val="bg1">
                    <a:lumMod val="75000"/>
                  </a:schemeClr>
                </a:solidFill>
              </a:defRPr>
            </a:lvl1pPr>
          </a:lstStyle>
          <a:p>
            <a:endParaRPr lang="en-US" dirty="0"/>
          </a:p>
        </p:txBody>
      </p:sp>
      <p:sp>
        <p:nvSpPr>
          <p:cNvPr id="8" name="Rectangle 8"/>
          <p:cNvSpPr>
            <a:spLocks noChangeArrowheads="1"/>
          </p:cNvSpPr>
          <p:nvPr/>
        </p:nvSpPr>
        <p:spPr bwMode="auto">
          <a:xfrm>
            <a:off x="0" y="6418232"/>
            <a:ext cx="762000" cy="2286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pic>
        <p:nvPicPr>
          <p:cNvPr id="10" name="Picture 25" descr="EP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28600"/>
            <a:ext cx="16764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close up of a logo&#10;&#10;Description automatically generated">
            <a:extLst>
              <a:ext uri="{FF2B5EF4-FFF2-40B4-BE49-F238E27FC236}">
                <a16:creationId xmlns:a16="http://schemas.microsoft.com/office/drawing/2014/main" id="{9C344F0C-6083-48FD-884C-0DB24F730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8656" y="5859044"/>
            <a:ext cx="950287" cy="787788"/>
          </a:xfrm>
          <a:prstGeom prst="rect">
            <a:avLst/>
          </a:prstGeom>
          <a:effectLst>
            <a:glow rad="38100">
              <a:schemeClr val="bg1">
                <a:alpha val="40000"/>
              </a:schemeClr>
            </a:glow>
          </a:effectLst>
        </p:spPr>
      </p:pic>
    </p:spTree>
    <p:extLst>
      <p:ext uri="{BB962C8B-B14F-4D97-AF65-F5344CB8AC3E}">
        <p14:creationId xmlns:p14="http://schemas.microsoft.com/office/powerpoint/2010/main" val="3182068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1"/>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FAA7F83-0CA3-419B-A0CB-7C215E4FCBEF}" type="datetime1">
              <a:rPr lang="en-US" smtClean="0"/>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8594412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FBFFC-A8BF-44BF-9DC2-9F1C24A0672F}" type="datetime1">
              <a:rPr lang="en-US" smtClean="0"/>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25399" y="6492875"/>
            <a:ext cx="546410" cy="365125"/>
          </a:xfrm>
        </p:spPr>
        <p:txBody>
          <a:bodyPr/>
          <a:lstStyle>
            <a:lvl1pPr algn="l">
              <a:defRPr>
                <a:solidFill>
                  <a:schemeClr val="bg1"/>
                </a:solidFill>
              </a:defRPr>
            </a:lvl1pPr>
          </a:lstStyle>
          <a:p>
            <a:fld id="{86F9EFF2-DF63-40F5-BBEC-44A3FDA193BA}" type="slidenum">
              <a:rPr lang="en-US" smtClean="0"/>
              <a:pPr/>
              <a:t>‹#›</a:t>
            </a:fld>
            <a:endParaRPr lang="en-US" dirty="0"/>
          </a:p>
        </p:txBody>
      </p:sp>
    </p:spTree>
    <p:extLst>
      <p:ext uri="{BB962C8B-B14F-4D97-AF65-F5344CB8AC3E}">
        <p14:creationId xmlns:p14="http://schemas.microsoft.com/office/powerpoint/2010/main" val="29475565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F76152-4D0D-4057-A235-2048812B6EF2}" type="datetime1">
              <a:rPr lang="en-US" smtClean="0"/>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504709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EB802-0077-4E89-8759-7380D9A4F4C9}" type="datetime1">
              <a:rPr lang="en-US" smtClean="0"/>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0998161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A0289F-7485-482F-9213-746D8A2D590E}" type="datetime1">
              <a:rPr lang="en-US" smtClean="0"/>
              <a:t>5/16/2020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94027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381399-44DD-471F-9966-27F71D0388E4}" type="datetime1">
              <a:rPr lang="en-US" smtClean="0"/>
              <a:t>5/16/2020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1388149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D34BD-29DB-4997-876E-C7EB6D69A2AD}" type="datetime1">
              <a:rPr lang="en-US" smtClean="0"/>
              <a:t>5/16/2020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3338764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C354-A754-460F-AB56-DF90920A5E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C3B3C4-787C-4FCF-9C41-CBC48BA86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0A0E5B-95CB-4C74-9E10-A72E273C8024}"/>
              </a:ext>
            </a:extLst>
          </p:cNvPr>
          <p:cNvSpPr>
            <a:spLocks noGrp="1"/>
          </p:cNvSpPr>
          <p:nvPr>
            <p:ph type="dt" sz="half" idx="10"/>
          </p:nvPr>
        </p:nvSpPr>
        <p:spPr/>
        <p:txBody>
          <a:bodyPr/>
          <a:lstStyle/>
          <a:p>
            <a:fld id="{6B4579CD-D046-46C0-9FDB-FFECC4F164E5}" type="datetime1">
              <a:rPr lang="en-US" smtClean="0"/>
              <a:t>5/16/2020</a:t>
            </a:fld>
            <a:endParaRPr lang="en-US" dirty="0"/>
          </a:p>
        </p:txBody>
      </p:sp>
      <p:sp>
        <p:nvSpPr>
          <p:cNvPr id="5" name="Footer Placeholder 4">
            <a:extLst>
              <a:ext uri="{FF2B5EF4-FFF2-40B4-BE49-F238E27FC236}">
                <a16:creationId xmlns:a16="http://schemas.microsoft.com/office/drawing/2014/main" id="{A91289FB-6CC6-44B0-ADD5-2DDDCA6024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993FA8-A039-4CD6-A7E7-3914B38B4515}"/>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26820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89FB89-0A40-4779-BAA9-1E0723948F73}" type="datetime1">
              <a:rPr lang="en-US" smtClean="0"/>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986539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588CF1-9A9A-48DD-838A-6AFAF8F55AC2}" type="datetime1">
              <a:rPr lang="en-US" smtClean="0"/>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0411183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863136-366F-4B49-9C09-6D7FAE8D4FF5}" type="datetime1">
              <a:rPr lang="en-US" smtClean="0"/>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856761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4"/>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2E2691-A19B-499E-B9D8-9D273505A85C}" type="datetime1">
              <a:rPr lang="en-US" smtClean="0"/>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3660642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s/New Sections">
    <p:spTree>
      <p:nvGrpSpPr>
        <p:cNvPr id="1" name=""/>
        <p:cNvGrpSpPr/>
        <p:nvPr/>
      </p:nvGrpSpPr>
      <p:grpSpPr>
        <a:xfrm>
          <a:off x="0" y="0"/>
          <a:ext cx="0" cy="0"/>
          <a:chOff x="0" y="0"/>
          <a:chExt cx="0" cy="0"/>
        </a:xfrm>
      </p:grpSpPr>
      <p:pic>
        <p:nvPicPr>
          <p:cNvPr id="6" name="Picture 5" descr="pp_ord_blanc4.jpg"/>
          <p:cNvPicPr>
            <a:picLocks noChangeAspect="1"/>
          </p:cNvPicPr>
          <p:nvPr/>
        </p:nvPicPr>
        <p:blipFill>
          <a:blip r:embed="rId2" cstate="print"/>
          <a:stretch>
            <a:fillRect/>
          </a:stretch>
        </p:blipFill>
        <p:spPr>
          <a:xfrm>
            <a:off x="1" y="269"/>
            <a:ext cx="12191999" cy="6857463"/>
          </a:xfrm>
          <a:prstGeom prst="rect">
            <a:avLst/>
          </a:prstGeom>
        </p:spPr>
      </p:pic>
      <p:sp>
        <p:nvSpPr>
          <p:cNvPr id="5" name="Text Placeholder 1"/>
          <p:cNvSpPr>
            <a:spLocks noGrp="1"/>
          </p:cNvSpPr>
          <p:nvPr>
            <p:ph type="body" sz="quarter" idx="4294967295" hasCustomPrompt="1"/>
          </p:nvPr>
        </p:nvSpPr>
        <p:spPr>
          <a:xfrm>
            <a:off x="1625600" y="2590800"/>
            <a:ext cx="8940800" cy="2438400"/>
          </a:xfrm>
        </p:spPr>
        <p:txBody>
          <a:bodyPr>
            <a:normAutofit fontScale="92500"/>
          </a:bodyPr>
          <a:lstStyle>
            <a:lvl1pPr>
              <a:defRPr/>
            </a:lvl1pPr>
          </a:lstStyle>
          <a:p>
            <a:pPr marL="0" lvl="0" algn="ctr">
              <a:spcBef>
                <a:spcPts val="0"/>
              </a:spcBef>
              <a:buNone/>
              <a:defRPr/>
            </a:pPr>
            <a:r>
              <a:rPr lang="en-US" sz="4800" b="1" i="0" dirty="0">
                <a:solidFill>
                  <a:schemeClr val="accent3">
                    <a:lumMod val="75000"/>
                  </a:schemeClr>
                </a:solidFill>
                <a:latin typeface="Gill Sans MT" pitchFamily="34" charset="0"/>
              </a:rPr>
              <a:t>Title</a:t>
            </a:r>
            <a:br>
              <a:rPr lang="en-US" sz="8800" b="1" i="0" dirty="0">
                <a:solidFill>
                  <a:schemeClr val="accent3">
                    <a:lumMod val="75000"/>
                  </a:schemeClr>
                </a:solidFill>
                <a:latin typeface="Gill Sans MT" pitchFamily="34" charset="0"/>
              </a:rPr>
            </a:br>
            <a:r>
              <a:rPr lang="en-US" sz="3200" b="1" i="0" dirty="0">
                <a:solidFill>
                  <a:schemeClr val="tx1"/>
                </a:solidFill>
                <a:latin typeface="Gill Sans MT" pitchFamily="34" charset="0"/>
              </a:rPr>
              <a:t>Presenter's</a:t>
            </a:r>
            <a:r>
              <a:rPr lang="en-US" b="1" dirty="0">
                <a:latin typeface="Gill Sans MT" pitchFamily="34" charset="0"/>
              </a:rPr>
              <a:t> Name</a:t>
            </a:r>
            <a:br>
              <a:rPr lang="en-US" sz="5400" b="1" dirty="0">
                <a:latin typeface="Gill Sans MT" pitchFamily="34" charset="0"/>
              </a:rPr>
            </a:br>
            <a:r>
              <a:rPr lang="en-US" sz="2000" b="0" dirty="0">
                <a:latin typeface="Gill Sans MT" pitchFamily="34" charset="0"/>
              </a:rPr>
              <a:t>Presenter’s Title</a:t>
            </a:r>
            <a:endParaRPr lang="en-US" sz="2000" dirty="0">
              <a:latin typeface="Gill Sans MT" pitchFamily="34" charset="0"/>
            </a:endParaRPr>
          </a:p>
        </p:txBody>
      </p:sp>
      <p:sp>
        <p:nvSpPr>
          <p:cNvPr id="7" name="Date Placeholder 6"/>
          <p:cNvSpPr>
            <a:spLocks noGrp="1"/>
          </p:cNvSpPr>
          <p:nvPr>
            <p:ph type="dt" sz="half" idx="10"/>
          </p:nvPr>
        </p:nvSpPr>
        <p:spPr/>
        <p:txBody>
          <a:bodyPr/>
          <a:lstStyle/>
          <a:p>
            <a:fld id="{E816666E-1D6D-444E-A03E-7224AA3E579E}" type="datetime1">
              <a:rPr lang="en-US" smtClean="0"/>
              <a:t>5/16/2020</a:t>
            </a:fld>
            <a:endParaRPr lang="en-US" dirty="0"/>
          </a:p>
        </p:txBody>
      </p:sp>
      <p:sp>
        <p:nvSpPr>
          <p:cNvPr id="8" name="Slide Number Placeholder 7"/>
          <p:cNvSpPr>
            <a:spLocks noGrp="1"/>
          </p:cNvSpPr>
          <p:nvPr>
            <p:ph type="sldNum" sz="quarter" idx="11"/>
          </p:nvPr>
        </p:nvSpPr>
        <p:spPr>
          <a:xfrm>
            <a:off x="8737600" y="6356351"/>
            <a:ext cx="3251200" cy="365125"/>
          </a:xfrm>
        </p:spPr>
        <p:txBody>
          <a:bodyPr/>
          <a:lstStyle>
            <a:lvl1pPr>
              <a:defRPr sz="3200" b="1">
                <a:solidFill>
                  <a:schemeClr val="tx1"/>
                </a:solidFill>
                <a:latin typeface="Gill Sans MT" pitchFamily="34" charset="0"/>
              </a:defRPr>
            </a:lvl1pPr>
          </a:lstStyle>
          <a:p>
            <a:fld id="{86F9EFF2-DF63-40F5-BBEC-44A3FDA193BA}"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567489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A8E7-2792-4926-862B-83090F5CE8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8C5C7-4A89-427E-B9DF-568860F61F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2B58BF-A290-4388-A5D6-8D3D85DCD8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2963E5-06DD-4A25-97E2-1343690D2074}"/>
              </a:ext>
            </a:extLst>
          </p:cNvPr>
          <p:cNvSpPr>
            <a:spLocks noGrp="1"/>
          </p:cNvSpPr>
          <p:nvPr>
            <p:ph type="dt" sz="half" idx="10"/>
          </p:nvPr>
        </p:nvSpPr>
        <p:spPr/>
        <p:txBody>
          <a:bodyPr/>
          <a:lstStyle/>
          <a:p>
            <a:fld id="{2CFEE2CE-C8FD-47AE-8B1F-176E6226E136}" type="datetime1">
              <a:rPr lang="en-US" smtClean="0"/>
              <a:t>5/16/2020</a:t>
            </a:fld>
            <a:endParaRPr lang="en-US" dirty="0"/>
          </a:p>
        </p:txBody>
      </p:sp>
      <p:sp>
        <p:nvSpPr>
          <p:cNvPr id="6" name="Footer Placeholder 5">
            <a:extLst>
              <a:ext uri="{FF2B5EF4-FFF2-40B4-BE49-F238E27FC236}">
                <a16:creationId xmlns:a16="http://schemas.microsoft.com/office/drawing/2014/main" id="{2A078341-AA84-4947-91C8-05DA6EB319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F81383-2F54-4BFE-A10F-262E83EDB7BA}"/>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26551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94C03-6FD6-4D1F-8A07-806AB72053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AE4AA4-295A-4957-B45E-3312C98AB6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EA8AAD-F3D0-46FE-8794-8801B08449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E20DE3-F72D-448D-B735-BCC20AE894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17CDC5-589F-43B0-8CE3-11AF858ABB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4627A-D809-4AD9-97E4-A6C79CF34CBA}"/>
              </a:ext>
            </a:extLst>
          </p:cNvPr>
          <p:cNvSpPr>
            <a:spLocks noGrp="1"/>
          </p:cNvSpPr>
          <p:nvPr>
            <p:ph type="dt" sz="half" idx="10"/>
          </p:nvPr>
        </p:nvSpPr>
        <p:spPr/>
        <p:txBody>
          <a:bodyPr/>
          <a:lstStyle/>
          <a:p>
            <a:fld id="{EEF167C3-05F7-4F60-821C-11B4A335F62C}" type="datetime1">
              <a:rPr lang="en-US" smtClean="0"/>
              <a:t>5/16/2020</a:t>
            </a:fld>
            <a:endParaRPr lang="en-US" dirty="0"/>
          </a:p>
        </p:txBody>
      </p:sp>
      <p:sp>
        <p:nvSpPr>
          <p:cNvPr id="8" name="Footer Placeholder 7">
            <a:extLst>
              <a:ext uri="{FF2B5EF4-FFF2-40B4-BE49-F238E27FC236}">
                <a16:creationId xmlns:a16="http://schemas.microsoft.com/office/drawing/2014/main" id="{2C1FA168-A897-43CD-AFB1-7F8DCAA1A4C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54AB359-9AF3-419D-846B-116A7C7BF1CB}"/>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887913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3691-3BB6-419A-9FD7-BC09BD7D13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7E3BC-64DB-4F19-B1CD-844D1345A31C}"/>
              </a:ext>
            </a:extLst>
          </p:cNvPr>
          <p:cNvSpPr>
            <a:spLocks noGrp="1"/>
          </p:cNvSpPr>
          <p:nvPr>
            <p:ph type="dt" sz="half" idx="10"/>
          </p:nvPr>
        </p:nvSpPr>
        <p:spPr/>
        <p:txBody>
          <a:bodyPr/>
          <a:lstStyle/>
          <a:p>
            <a:fld id="{D9BB4432-639E-4B12-B19E-9770173A421D}" type="datetime1">
              <a:rPr lang="en-US" smtClean="0"/>
              <a:t>5/16/2020</a:t>
            </a:fld>
            <a:endParaRPr lang="en-US" dirty="0"/>
          </a:p>
        </p:txBody>
      </p:sp>
      <p:sp>
        <p:nvSpPr>
          <p:cNvPr id="4" name="Footer Placeholder 3">
            <a:extLst>
              <a:ext uri="{FF2B5EF4-FFF2-40B4-BE49-F238E27FC236}">
                <a16:creationId xmlns:a16="http://schemas.microsoft.com/office/drawing/2014/main" id="{0343B80C-3053-468E-8C80-42A53150A7E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4B41730-1359-4FEC-8E12-2FB373221FBF}"/>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9511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E31DB0-A8E6-425A-84C1-905C78B3A1E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A005E00-9F16-4387-8D53-8760C1D992D1}"/>
              </a:ext>
            </a:extLst>
          </p:cNvPr>
          <p:cNvSpPr>
            <a:spLocks noGrp="1"/>
          </p:cNvSpPr>
          <p:nvPr>
            <p:ph type="sldNum" sz="quarter" idx="12"/>
          </p:nvPr>
        </p:nvSpPr>
        <p:spPr>
          <a:xfrm>
            <a:off x="124522" y="6345354"/>
            <a:ext cx="399585" cy="365125"/>
          </a:xfrm>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38258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D1C3-A0E6-468E-8110-8AC63E340C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0C0496-AE8D-471E-B435-96BD2C4DB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772D32-ECD6-4390-8DDF-E8DC6DF70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1511D-AC8F-4827-813A-D2EEC21E0AD6}"/>
              </a:ext>
            </a:extLst>
          </p:cNvPr>
          <p:cNvSpPr>
            <a:spLocks noGrp="1"/>
          </p:cNvSpPr>
          <p:nvPr>
            <p:ph type="dt" sz="half" idx="10"/>
          </p:nvPr>
        </p:nvSpPr>
        <p:spPr/>
        <p:txBody>
          <a:bodyPr/>
          <a:lstStyle/>
          <a:p>
            <a:fld id="{A20739FA-A37F-4931-873E-65407461BFBF}" type="datetime1">
              <a:rPr lang="en-US" smtClean="0"/>
              <a:t>5/16/2020</a:t>
            </a:fld>
            <a:endParaRPr lang="en-US" dirty="0"/>
          </a:p>
        </p:txBody>
      </p:sp>
      <p:sp>
        <p:nvSpPr>
          <p:cNvPr id="6" name="Footer Placeholder 5">
            <a:extLst>
              <a:ext uri="{FF2B5EF4-FFF2-40B4-BE49-F238E27FC236}">
                <a16:creationId xmlns:a16="http://schemas.microsoft.com/office/drawing/2014/main" id="{820E2DDB-5AED-4686-9A3D-706A448E8B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FC22A1-9DFC-40E2-B972-7E49712E7A71}"/>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774132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CA29-1528-4D30-AD02-7ABFC7300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316073-5AAC-4BBB-867D-A839C5E44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24A372-4C8A-4EC9-9DDC-C39352F3D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768AE-4FF7-46C3-A4C3-BCE96796F53D}"/>
              </a:ext>
            </a:extLst>
          </p:cNvPr>
          <p:cNvSpPr>
            <a:spLocks noGrp="1"/>
          </p:cNvSpPr>
          <p:nvPr>
            <p:ph type="dt" sz="half" idx="10"/>
          </p:nvPr>
        </p:nvSpPr>
        <p:spPr/>
        <p:txBody>
          <a:bodyPr/>
          <a:lstStyle/>
          <a:p>
            <a:fld id="{FC7E04F4-D732-4EB1-AB41-905E41239200}" type="datetime1">
              <a:rPr lang="en-US" smtClean="0"/>
              <a:t>5/16/2020</a:t>
            </a:fld>
            <a:endParaRPr lang="en-US" dirty="0"/>
          </a:p>
        </p:txBody>
      </p:sp>
      <p:sp>
        <p:nvSpPr>
          <p:cNvPr id="6" name="Footer Placeholder 5">
            <a:extLst>
              <a:ext uri="{FF2B5EF4-FFF2-40B4-BE49-F238E27FC236}">
                <a16:creationId xmlns:a16="http://schemas.microsoft.com/office/drawing/2014/main" id="{7DAD763A-67C1-40F0-9FDC-D56CEF9EB9B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9897CB5-D393-4D7E-B4E1-9BE34F5E255C}"/>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428574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4C004E-82F1-40AD-8FAE-191C3692C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BE83E5-A516-4220-91AD-4DBCD6FFB3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C0E59-4A63-4221-8C24-41BF8C0213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AC9119-B2AA-4B44-907E-06C0D2D4F4A8}" type="datetime1">
              <a:rPr lang="en-US" smtClean="0"/>
              <a:t>5/16/2020</a:t>
            </a:fld>
            <a:endParaRPr lang="en-US" dirty="0"/>
          </a:p>
        </p:txBody>
      </p:sp>
      <p:sp>
        <p:nvSpPr>
          <p:cNvPr id="5" name="Footer Placeholder 4">
            <a:extLst>
              <a:ext uri="{FF2B5EF4-FFF2-40B4-BE49-F238E27FC236}">
                <a16:creationId xmlns:a16="http://schemas.microsoft.com/office/drawing/2014/main" id="{D7EFD55E-1EC9-4FE6-BBB7-B0BB6E90AB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2EE8850-7262-4CA4-8EB1-2CAB91C12F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388074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37600" y="635638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pic>
        <p:nvPicPr>
          <p:cNvPr id="7" name="Picture 6" descr="pp_ord_blanc1.jpg"/>
          <p:cNvPicPr>
            <a:picLocks noChangeAspect="1"/>
          </p:cNvPicPr>
          <p:nvPr/>
        </p:nvPicPr>
        <p:blipFill>
          <a:blip r:embed="rId12" cstate="print"/>
          <a:stretch>
            <a:fillRect/>
          </a:stretch>
        </p:blipFill>
        <p:spPr>
          <a:xfrm>
            <a:off x="0" y="268"/>
            <a:ext cx="12192000" cy="6857464"/>
          </a:xfrm>
          <a:prstGeom prst="rect">
            <a:avLst/>
          </a:prstGeom>
        </p:spPr>
      </p:pic>
    </p:spTree>
    <p:extLst>
      <p:ext uri="{BB962C8B-B14F-4D97-AF65-F5344CB8AC3E}">
        <p14:creationId xmlns:p14="http://schemas.microsoft.com/office/powerpoint/2010/main" val="244064180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6"/>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CBEB3-9F50-45F6-B77B-B0660D34685A}" type="datetime1">
              <a:rPr lang="en-US" smtClean="0"/>
              <a:t>5/16/2020</a:t>
            </a:fld>
            <a:endParaRPr lang="en-US" dirty="0"/>
          </a:p>
        </p:txBody>
      </p:sp>
      <p:sp>
        <p:nvSpPr>
          <p:cNvPr id="5" name="Footer Placeholder 4"/>
          <p:cNvSpPr>
            <a:spLocks noGrp="1"/>
          </p:cNvSpPr>
          <p:nvPr>
            <p:ph type="ftr" sz="quarter" idx="3"/>
          </p:nvPr>
        </p:nvSpPr>
        <p:spPr>
          <a:xfrm>
            <a:off x="4165600" y="6356356"/>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16312175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journals.plos.org/plosone/article/file?type=printable&amp;id=10.1371/journal.pone.0206439" TargetMode="External"/><Relationship Id="rId5" Type="http://schemas.openxmlformats.org/officeDocument/2006/relationships/hyperlink" Target="https://www.mdpi.com/2073-4441/10/10/1398" TargetMode="Externa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arcgis.com/apps/MapSeries/index.html?appid=907dd54271f44aa0b1f08efd7efc4e30" TargetMode="External"/><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www.arcgis.com/apps/MapSeries/index.html?appid=907dd54271f44aa0b1f08efd7efc4e30"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hyperlink" Target="https://www.epa.gov/water-research/visualizing-ecosystem-land-management-assessments-velma-model-20" TargetMode="External"/><Relationship Id="rId5" Type="http://schemas.openxmlformats.org/officeDocument/2006/relationships/hyperlink" Target="https://www.nwfsc.noaa.gov/research/divisions/cb/documents/atlantis_ecosystem_model.pdf" TargetMode="External"/><Relationship Id="rId4" Type="http://schemas.openxmlformats.org/officeDocument/2006/relationships/hyperlink" Target="https://ecology.wa.gov/Research-Data/Data-resources/Models-spreadsheets/Modeling-the-environment/Salish-Sea-modeli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psp.wa.gov/vitalsigns/" TargetMode="External"/><Relationship Id="rId1" Type="http://schemas.openxmlformats.org/officeDocument/2006/relationships/slideLayout" Target="../slideLayouts/slideLayout2.xml"/><Relationship Id="rId4" Type="http://schemas.openxmlformats.org/officeDocument/2006/relationships/hyperlink" Target="https://www.psp.wa.gov/evaluating-vital-signs.php"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arcgis.com/apps/MapSeries/index.html?appid=907dd54271f44aa0b1f08efd7efc4e30"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hyperlink" Target="https://ecology.wa.gov/Research-Data/Data-resources/Models-spreadsheets/Modeling-the-environment/Salish-Sea-modeli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hyperlink" Target="https://fortress.wa.gov/ecy/publications/summarypages/1103057.html"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www.arcgis.com/apps/MapSeries/index.html?appid=907dd54271f44aa0b1f08efd7efc4e30" TargetMode="Externa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video" Target="../media/media1.wmv"/><Relationship Id="rId7" Type="http://schemas.openxmlformats.org/officeDocument/2006/relationships/image" Target="../media/image53.png"/><Relationship Id="rId2" Type="http://schemas.microsoft.com/office/2007/relationships/media" Target="../media/media1.wmv"/><Relationship Id="rId1" Type="http://schemas.openxmlformats.org/officeDocument/2006/relationships/themeOverride" Target="../theme/themeOverride3.xml"/><Relationship Id="rId6" Type="http://schemas.openxmlformats.org/officeDocument/2006/relationships/image" Target="../media/image52.png"/><Relationship Id="rId5" Type="http://schemas.openxmlformats.org/officeDocument/2006/relationships/notesSlide" Target="../notesSlides/notesSlide2.xml"/><Relationship Id="rId10" Type="http://schemas.openxmlformats.org/officeDocument/2006/relationships/image" Target="../media/image56.png"/><Relationship Id="rId4" Type="http://schemas.openxmlformats.org/officeDocument/2006/relationships/slideLayout" Target="../slideLayouts/slideLayout24.xml"/><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gupubs.onlinelibrary.wiley.com/doi/full/10.1029/2003GB002041" TargetMode="Externa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cfpub.epa.gov/si/si_public_record_report.cfm?dirEntryId=341378&amp;Lab=NHEERL&amp;SIType=PR&amp;fed_org_id=111&amp;dateBeginPublishedPresented=06/26/2017&amp;dateEndPublishedPresented=06/26/2018" TargetMode="Externa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hyperlink" Target="https://ecology.wa.gov/Water-Shorelines/Puget-Sound/Issues-problems/Toxic-chemical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pubs.acs.org/doi/pdf/10.1021/acs.est.0c00872?casa_token=dCvlbjvQpDwAAAAA:uPf2Z0mHhuyuODnV6gQf_Nk_cdyHSiWyjJSm2eW3k_kBUc-557afuxusIxUtx0yI2fRfeSFU5A-B5NEe" TargetMode="External"/><Relationship Id="rId1" Type="http://schemas.openxmlformats.org/officeDocument/2006/relationships/slideLayout" Target="../slideLayouts/slideLayout2.xml"/><Relationship Id="rId4" Type="http://schemas.openxmlformats.org/officeDocument/2006/relationships/hyperlink" Target="https://www.google.com/search?q=death+by+pollution+coho+seattle&amp;bih=674&amp;biw=1536&amp;hl=en&amp;tbm=isch&amp;source=iu&amp;ictx=1&amp;fir=CNfr0eE-Pps9oM%253A%252C17u8kY-K6H0N3M%252C_&amp;vet=1&amp;usg=AI4_-kQdpGYkRRovPZyrg53DdFpphFk-ug&amp;sa=X&amp;ved=2ahUKEwje5pme_6rpAhWVqZ4KHVg2BW4Q9QEwAHoECAoQAw#imgrc=CNfr0eE-Pps9oM"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hyperlink" Target="http://envision.bioe.orst.edu/StudyAreas/PugetSound/PSNERP_Final_Report.pdf" TargetMode="Externa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s://www.epa.gov/water-research/visualizing-ecosystem-land-management-assessments-velma-model-20" TargetMode="Externa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s://pubs.acs.org/doi/pdf/10.1021/acs.est.0c00872?casa_token=oK9LwyZpayIAAAAA:Hcu5dNBV-9hxGq0h8Me5TYtBkTX_pl8LpVaISJreHriCbIiF-aO_4xdFcRMPP4gP26cE4KsGI2AuUvGG" TargetMode="External"/><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cfpub.epa.gov/si/si_public_record_report.cfm?dirEntryId=344370&amp;Lab=NRMRL&amp;showCriteria=2&amp;fed_org_id=111&amp;TIMSType=Presentation&amp;dateBeginPublishedPresented=02/09/2014&amp;dateEndPublishedPresented=02/09/2019&amp;sortBy=pubDateYear"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mailto:mckane.bob@epa.go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4CFBAFE-19E3-42A5-A52F-FFDB5D5A2F86}"/>
              </a:ext>
            </a:extLst>
          </p:cNvPr>
          <p:cNvSpPr>
            <a:spLocks noChangeArrowheads="1"/>
          </p:cNvSpPr>
          <p:nvPr/>
        </p:nvSpPr>
        <p:spPr bwMode="auto">
          <a:xfrm>
            <a:off x="833438" y="6371668"/>
            <a:ext cx="763770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1200" dirty="0">
                <a:solidFill>
                  <a:schemeClr val="bg1"/>
                </a:solidFill>
              </a:rPr>
              <a:t>Office of Research and Development</a:t>
            </a:r>
            <a:endParaRPr lang="en-US" sz="1200" dirty="0"/>
          </a:p>
          <a:p>
            <a:pPr>
              <a:lnSpc>
                <a:spcPct val="90000"/>
              </a:lnSpc>
            </a:pPr>
            <a:r>
              <a:rPr lang="en-US" sz="1200" dirty="0">
                <a:solidFill>
                  <a:schemeClr val="bg1"/>
                </a:solidFill>
              </a:rPr>
              <a:t>Center for Public Health and Environmental Assessment - Pacific Ecological Systems Division, Corvallis, OR </a:t>
            </a:r>
          </a:p>
        </p:txBody>
      </p:sp>
      <p:sp>
        <p:nvSpPr>
          <p:cNvPr id="12" name="TextBox 11">
            <a:extLst>
              <a:ext uri="{FF2B5EF4-FFF2-40B4-BE49-F238E27FC236}">
                <a16:creationId xmlns:a16="http://schemas.microsoft.com/office/drawing/2014/main" id="{2CD6E63F-806D-409E-959D-A41C00B48215}"/>
              </a:ext>
            </a:extLst>
          </p:cNvPr>
          <p:cNvSpPr txBox="1"/>
          <p:nvPr/>
        </p:nvSpPr>
        <p:spPr>
          <a:xfrm>
            <a:off x="919263" y="1311509"/>
            <a:ext cx="10353475" cy="1190069"/>
          </a:xfrm>
          <a:prstGeom prst="rect">
            <a:avLst/>
          </a:prstGeom>
          <a:noFill/>
        </p:spPr>
        <p:txBody>
          <a:bodyPr wrap="none" rtlCol="0">
            <a:spAutoFit/>
          </a:bodyPr>
          <a:lstStyle/>
          <a:p>
            <a:pPr algn="ctr"/>
            <a:r>
              <a:rPr lang="en-US" sz="4000" b="1" dirty="0">
                <a:solidFill>
                  <a:schemeClr val="bg1"/>
                </a:solidFill>
                <a:latin typeface="Calibri Light" panose="020F0302020204030204" pitchFamily="34" charset="0"/>
                <a:cs typeface="Calibri Light" panose="020F0302020204030204" pitchFamily="34" charset="0"/>
              </a:rPr>
              <a:t>2020-2022 Puget Sound VELMA Modeling Projects</a:t>
            </a:r>
          </a:p>
          <a:p>
            <a:pPr algn="ctr">
              <a:spcBef>
                <a:spcPts val="400"/>
              </a:spcBef>
            </a:pPr>
            <a:r>
              <a:rPr lang="en-US" sz="2800" b="1" dirty="0">
                <a:solidFill>
                  <a:schemeClr val="bg1"/>
                </a:solidFill>
                <a:latin typeface="Calibri Light" panose="020F0302020204030204" pitchFamily="34" charset="0"/>
                <a:cs typeface="Calibri Light" panose="020F0302020204030204" pitchFamily="34" charset="0"/>
              </a:rPr>
              <a:t>– Linking Ecosystem Health and Human Health – </a:t>
            </a:r>
          </a:p>
        </p:txBody>
      </p:sp>
      <p:sp>
        <p:nvSpPr>
          <p:cNvPr id="13" name="TextBox 12">
            <a:extLst>
              <a:ext uri="{FF2B5EF4-FFF2-40B4-BE49-F238E27FC236}">
                <a16:creationId xmlns:a16="http://schemas.microsoft.com/office/drawing/2014/main" id="{074D028B-BAC1-456E-8BCF-3B124D526B8B}"/>
              </a:ext>
            </a:extLst>
          </p:cNvPr>
          <p:cNvSpPr txBox="1"/>
          <p:nvPr/>
        </p:nvSpPr>
        <p:spPr>
          <a:xfrm>
            <a:off x="456104" y="2772361"/>
            <a:ext cx="11288730" cy="1431161"/>
          </a:xfrm>
          <a:prstGeom prst="rect">
            <a:avLst/>
          </a:prstGeom>
          <a:noFill/>
        </p:spPr>
        <p:txBody>
          <a:bodyPr wrap="square" rtlCol="0">
            <a:spAutoFit/>
          </a:bodyPr>
          <a:lstStyle/>
          <a:p>
            <a:pPr algn="ctr"/>
            <a:r>
              <a:rPr lang="en-US" sz="2600" dirty="0">
                <a:solidFill>
                  <a:schemeClr val="bg1"/>
                </a:solidFill>
                <a:latin typeface="+mj-lt"/>
              </a:rPr>
              <a:t>Bob McKane</a:t>
            </a:r>
            <a:r>
              <a:rPr lang="en-US" sz="2600" baseline="30000" dirty="0">
                <a:solidFill>
                  <a:schemeClr val="bg1"/>
                </a:solidFill>
                <a:latin typeface="+mj-lt"/>
              </a:rPr>
              <a:t>1</a:t>
            </a:r>
            <a:r>
              <a:rPr lang="en-US" sz="2600" dirty="0">
                <a:solidFill>
                  <a:schemeClr val="bg1"/>
                </a:solidFill>
                <a:latin typeface="+mj-lt"/>
              </a:rPr>
              <a:t>, Jonathan Halama</a:t>
            </a:r>
            <a:r>
              <a:rPr lang="en-US" sz="2600" baseline="30000" dirty="0">
                <a:solidFill>
                  <a:schemeClr val="bg1"/>
                </a:solidFill>
                <a:latin typeface="+mj-lt"/>
              </a:rPr>
              <a:t>1</a:t>
            </a:r>
            <a:r>
              <a:rPr lang="en-US" sz="2600" dirty="0">
                <a:solidFill>
                  <a:schemeClr val="bg1"/>
                </a:solidFill>
                <a:latin typeface="+mj-lt"/>
              </a:rPr>
              <a:t>, Allen Brookes</a:t>
            </a:r>
            <a:r>
              <a:rPr lang="en-US" sz="2600" baseline="30000" dirty="0">
                <a:solidFill>
                  <a:schemeClr val="bg1"/>
                </a:solidFill>
                <a:latin typeface="+mj-lt"/>
              </a:rPr>
              <a:t>1</a:t>
            </a:r>
            <a:r>
              <a:rPr lang="en-US" sz="2600" dirty="0">
                <a:solidFill>
                  <a:schemeClr val="bg1"/>
                </a:solidFill>
                <a:latin typeface="+mj-lt"/>
              </a:rPr>
              <a:t>,</a:t>
            </a:r>
          </a:p>
          <a:p>
            <a:pPr algn="ctr"/>
            <a:r>
              <a:rPr lang="en-US" sz="2600" dirty="0">
                <a:solidFill>
                  <a:schemeClr val="bg1"/>
                </a:solidFill>
                <a:latin typeface="+mj-lt"/>
              </a:rPr>
              <a:t>Kevin Djang</a:t>
            </a:r>
            <a:r>
              <a:rPr lang="en-US" sz="2600" baseline="30000" dirty="0">
                <a:solidFill>
                  <a:schemeClr val="bg1"/>
                </a:solidFill>
                <a:latin typeface="+mj-lt"/>
              </a:rPr>
              <a:t>2</a:t>
            </a:r>
            <a:r>
              <a:rPr lang="en-US" sz="2600" dirty="0">
                <a:solidFill>
                  <a:schemeClr val="bg1"/>
                </a:solidFill>
                <a:latin typeface="+mj-lt"/>
              </a:rPr>
              <a:t>, Vivian Phan</a:t>
            </a:r>
            <a:r>
              <a:rPr lang="en-US" sz="2600" baseline="30000" dirty="0">
                <a:solidFill>
                  <a:schemeClr val="bg1"/>
                </a:solidFill>
              </a:rPr>
              <a:t>1</a:t>
            </a:r>
            <a:r>
              <a:rPr lang="en-US" sz="2600" dirty="0">
                <a:solidFill>
                  <a:schemeClr val="bg1"/>
                </a:solidFill>
                <a:latin typeface="+mj-lt"/>
              </a:rPr>
              <a:t>, Brad Barnhart</a:t>
            </a:r>
            <a:r>
              <a:rPr lang="en-US" sz="2600" baseline="30000" dirty="0">
                <a:solidFill>
                  <a:schemeClr val="bg1"/>
                </a:solidFill>
                <a:latin typeface="+mj-lt"/>
              </a:rPr>
              <a:t>3</a:t>
            </a:r>
            <a:r>
              <a:rPr lang="en-US" sz="2600" dirty="0">
                <a:solidFill>
                  <a:schemeClr val="bg1"/>
                </a:solidFill>
                <a:latin typeface="+mj-lt"/>
              </a:rPr>
              <a:t>, Paul Pettus</a:t>
            </a:r>
            <a:r>
              <a:rPr lang="en-US" sz="2600" baseline="30000" dirty="0">
                <a:solidFill>
                  <a:schemeClr val="bg1"/>
                </a:solidFill>
              </a:rPr>
              <a:t>4</a:t>
            </a:r>
            <a:endParaRPr lang="en-US" sz="2600" baseline="30000" dirty="0">
              <a:solidFill>
                <a:schemeClr val="bg1"/>
              </a:solidFill>
              <a:latin typeface="+mj-lt"/>
            </a:endParaRPr>
          </a:p>
          <a:p>
            <a:pPr algn="ctr">
              <a:spcBef>
                <a:spcPts val="1800"/>
              </a:spcBef>
            </a:pPr>
            <a:r>
              <a:rPr lang="en-US" sz="2000" baseline="30000" dirty="0">
                <a:solidFill>
                  <a:schemeClr val="bg1"/>
                </a:solidFill>
                <a:latin typeface="+mj-lt"/>
              </a:rPr>
              <a:t>1</a:t>
            </a:r>
            <a:r>
              <a:rPr lang="en-US" sz="2000" dirty="0">
                <a:solidFill>
                  <a:schemeClr val="bg1"/>
                </a:solidFill>
                <a:latin typeface="+mj-lt"/>
              </a:rPr>
              <a:t>U.S. Environmental Protection Agency; </a:t>
            </a:r>
            <a:r>
              <a:rPr lang="en-US" sz="2000" baseline="30000" dirty="0">
                <a:solidFill>
                  <a:schemeClr val="bg1"/>
                </a:solidFill>
                <a:latin typeface="+mj-lt"/>
              </a:rPr>
              <a:t>2</a:t>
            </a:r>
            <a:r>
              <a:rPr lang="en-US" sz="2000" dirty="0">
                <a:solidFill>
                  <a:schemeClr val="bg1"/>
                </a:solidFill>
                <a:latin typeface="+mj-lt"/>
              </a:rPr>
              <a:t>Inoventure Inc; </a:t>
            </a:r>
            <a:r>
              <a:rPr lang="en-US" sz="2000" baseline="30000" dirty="0">
                <a:solidFill>
                  <a:schemeClr val="bg1"/>
                </a:solidFill>
                <a:latin typeface="+mj-lt"/>
              </a:rPr>
              <a:t>3</a:t>
            </a:r>
            <a:r>
              <a:rPr lang="en-US" sz="2000" dirty="0">
                <a:solidFill>
                  <a:schemeClr val="bg1"/>
                </a:solidFill>
                <a:latin typeface="+mj-lt"/>
              </a:rPr>
              <a:t>NCASI; </a:t>
            </a:r>
            <a:r>
              <a:rPr lang="en-US" sz="2000" baseline="30000" dirty="0">
                <a:solidFill>
                  <a:schemeClr val="bg1"/>
                </a:solidFill>
              </a:rPr>
              <a:t>4</a:t>
            </a:r>
            <a:r>
              <a:rPr lang="en-US" sz="2000" dirty="0">
                <a:solidFill>
                  <a:schemeClr val="bg1"/>
                </a:solidFill>
              </a:rPr>
              <a:t>Paul Pettus, LLC</a:t>
            </a:r>
            <a:endParaRPr lang="en-US" sz="2000" dirty="0">
              <a:solidFill>
                <a:schemeClr val="bg1"/>
              </a:solidFill>
              <a:latin typeface="+mj-lt"/>
            </a:endParaRPr>
          </a:p>
        </p:txBody>
      </p:sp>
      <p:sp>
        <p:nvSpPr>
          <p:cNvPr id="14" name="Rectangle 13">
            <a:extLst>
              <a:ext uri="{FF2B5EF4-FFF2-40B4-BE49-F238E27FC236}">
                <a16:creationId xmlns:a16="http://schemas.microsoft.com/office/drawing/2014/main" id="{22A972BB-A222-45DF-BCE4-B1F7C8443B66}"/>
              </a:ext>
            </a:extLst>
          </p:cNvPr>
          <p:cNvSpPr/>
          <p:nvPr/>
        </p:nvSpPr>
        <p:spPr>
          <a:xfrm>
            <a:off x="859024" y="4851982"/>
            <a:ext cx="10456603" cy="907941"/>
          </a:xfrm>
          <a:prstGeom prst="rect">
            <a:avLst/>
          </a:prstGeom>
        </p:spPr>
        <p:txBody>
          <a:bodyPr wrap="square">
            <a:spAutoFit/>
          </a:bodyPr>
          <a:lstStyle/>
          <a:p>
            <a:pPr algn="ctr">
              <a:spcBef>
                <a:spcPts val="600"/>
              </a:spcBef>
            </a:pPr>
            <a:r>
              <a:rPr lang="en-US" sz="2400" dirty="0">
                <a:solidFill>
                  <a:schemeClr val="bg1"/>
                </a:solidFill>
                <a:latin typeface="+mj-lt"/>
              </a:rPr>
              <a:t>Washington Department of Ecology Meetings </a:t>
            </a:r>
          </a:p>
          <a:p>
            <a:pPr algn="ctr">
              <a:spcBef>
                <a:spcPts val="600"/>
              </a:spcBef>
            </a:pPr>
            <a:r>
              <a:rPr lang="en-US" sz="2400" dirty="0">
                <a:solidFill>
                  <a:schemeClr val="bg1"/>
                </a:solidFill>
                <a:latin typeface="+mj-lt"/>
              </a:rPr>
              <a:t>April 22 and May 12, 2020 </a:t>
            </a:r>
          </a:p>
        </p:txBody>
      </p:sp>
      <p:cxnSp>
        <p:nvCxnSpPr>
          <p:cNvPr id="15" name="Straight Connector 14">
            <a:extLst>
              <a:ext uri="{FF2B5EF4-FFF2-40B4-BE49-F238E27FC236}">
                <a16:creationId xmlns:a16="http://schemas.microsoft.com/office/drawing/2014/main" id="{3FF6E822-BC4E-4325-90E6-13E34A4D22F2}"/>
              </a:ext>
            </a:extLst>
          </p:cNvPr>
          <p:cNvCxnSpPr>
            <a:cxnSpLocks/>
          </p:cNvCxnSpPr>
          <p:nvPr/>
        </p:nvCxnSpPr>
        <p:spPr>
          <a:xfrm>
            <a:off x="3389557" y="4551097"/>
            <a:ext cx="5403273" cy="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1A092B5-F8AC-40DF-B249-EF0317BAA1BE}"/>
              </a:ext>
            </a:extLst>
          </p:cNvPr>
          <p:cNvSpPr/>
          <p:nvPr/>
        </p:nvSpPr>
        <p:spPr>
          <a:xfrm>
            <a:off x="880798" y="629845"/>
            <a:ext cx="10456603" cy="523220"/>
          </a:xfrm>
          <a:prstGeom prst="rect">
            <a:avLst/>
          </a:prstGeom>
        </p:spPr>
        <p:txBody>
          <a:bodyPr wrap="square">
            <a:spAutoFit/>
          </a:bodyPr>
          <a:lstStyle/>
          <a:p>
            <a:pPr algn="ctr">
              <a:spcBef>
                <a:spcPts val="600"/>
              </a:spcBef>
            </a:pPr>
            <a:r>
              <a:rPr lang="en-US" sz="2800" dirty="0">
                <a:solidFill>
                  <a:srgbClr val="FFFF00"/>
                </a:solidFill>
                <a:latin typeface="+mj-lt"/>
              </a:rPr>
              <a:t>Animated slides – Please use </a:t>
            </a:r>
            <a:r>
              <a:rPr lang="en-US" sz="2800" u="sng" dirty="0">
                <a:solidFill>
                  <a:srgbClr val="FFFF00"/>
                </a:solidFill>
                <a:latin typeface="+mj-lt"/>
              </a:rPr>
              <a:t>Slide Show </a:t>
            </a:r>
            <a:r>
              <a:rPr lang="en-US" sz="2800" dirty="0">
                <a:solidFill>
                  <a:srgbClr val="FFFF00"/>
                </a:solidFill>
                <a:latin typeface="+mj-lt"/>
              </a:rPr>
              <a:t>view option</a:t>
            </a:r>
          </a:p>
        </p:txBody>
      </p:sp>
    </p:spTree>
    <p:extLst>
      <p:ext uri="{BB962C8B-B14F-4D97-AF65-F5344CB8AC3E}">
        <p14:creationId xmlns:p14="http://schemas.microsoft.com/office/powerpoint/2010/main" val="13556605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180769" y="2206388"/>
            <a:ext cx="4354743" cy="4415449"/>
          </a:xfrm>
          <a:prstGeom prst="rect">
            <a:avLst/>
          </a:prstGeom>
        </p:spPr>
        <p:txBody>
          <a:bodyPr vert="horz" lIns="91440" tIns="45720" rIns="91440" bIns="45720" rtlCol="0">
            <a:noAutofit/>
          </a:bodyPr>
          <a:lstStyle/>
          <a:p>
            <a:pPr marL="285750" indent="-285750">
              <a:spcBef>
                <a:spcPts val="1200"/>
              </a:spcBef>
              <a:buFont typeface="Arial" panose="020B0604020202020204" pitchFamily="34" charset="0"/>
              <a:buChar char="•"/>
            </a:pPr>
            <a:r>
              <a:rPr lang="en-US" dirty="0">
                <a:solidFill>
                  <a:srgbClr val="FFFF00"/>
                </a:solidFill>
              </a:rPr>
              <a:t>VELMA stream flow predictions </a:t>
            </a:r>
            <a:r>
              <a:rPr lang="en-US" sz="1700" dirty="0"/>
              <a:t>reflect  the interaction of hydrologic and biogeochemical processes across plot, hillslope and watershed scales, while accounting for spatial and temporal variations in climate, soils, vegetation, and land use.</a:t>
            </a:r>
          </a:p>
          <a:p>
            <a:pPr marL="285750" indent="-285750">
              <a:spcBef>
                <a:spcPts val="1200"/>
              </a:spcBef>
              <a:buFont typeface="Arial" panose="020B0604020202020204" pitchFamily="34" charset="0"/>
              <a:buChar char="•"/>
            </a:pPr>
            <a:r>
              <a:rPr lang="en-US" sz="1700" dirty="0"/>
              <a:t>VELMA uses parallel processing to speed up simulations and handle computational demands. </a:t>
            </a:r>
          </a:p>
          <a:p>
            <a:pPr marL="285750" indent="-285750">
              <a:spcBef>
                <a:spcPts val="1200"/>
              </a:spcBef>
              <a:buFont typeface="Arial" panose="020B0604020202020204" pitchFamily="34" charset="0"/>
              <a:buChar char="•"/>
            </a:pPr>
            <a:r>
              <a:rPr lang="en-US" sz="1700" dirty="0"/>
              <a:t>For example, the North Umpqua watershed (right inset) is 3,500 km</a:t>
            </a:r>
            <a:r>
              <a:rPr lang="en-US" sz="1700" baseline="30000" dirty="0"/>
              <a:t>2</a:t>
            </a:r>
            <a:r>
              <a:rPr lang="en-US" sz="1700" dirty="0"/>
              <a:t> and contains about 5 million 30-meter VELMA cells, each requiring many hundreds of calculations per daily timestep </a:t>
            </a:r>
            <a:r>
              <a:rPr lang="en-US" sz="1700" dirty="0">
                <a:sym typeface="Wingdings" panose="05000000000000000000" pitchFamily="2" charset="2"/>
              </a:rPr>
              <a:t> </a:t>
            </a:r>
            <a:r>
              <a:rPr lang="en-US" sz="1700" dirty="0">
                <a:latin typeface="Calibri" panose="020F0502020204030204" pitchFamily="34" charset="0"/>
                <a:cs typeface="Calibri" panose="020F0502020204030204" pitchFamily="34" charset="0"/>
                <a:sym typeface="Wingdings" panose="05000000000000000000" pitchFamily="2" charset="2"/>
              </a:rPr>
              <a:t>~</a:t>
            </a:r>
            <a:r>
              <a:rPr lang="en-US" sz="1700" dirty="0">
                <a:sym typeface="Wingdings" panose="05000000000000000000" pitchFamily="2" charset="2"/>
              </a:rPr>
              <a:t>1 day/simulated year.</a:t>
            </a:r>
            <a:endParaRPr lang="en-US" sz="1700" dirty="0"/>
          </a:p>
        </p:txBody>
      </p:sp>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2"/>
          <a:stretch>
            <a:fillRect/>
          </a:stretch>
        </p:blipFill>
        <p:spPr>
          <a:xfrm>
            <a:off x="180769" y="893972"/>
            <a:ext cx="4274499" cy="1219800"/>
          </a:xfrm>
          <a:prstGeom prst="rect">
            <a:avLst/>
          </a:prstGeom>
        </p:spPr>
      </p:pic>
      <p:grpSp>
        <p:nvGrpSpPr>
          <p:cNvPr id="30" name="Group 29">
            <a:extLst>
              <a:ext uri="{FF2B5EF4-FFF2-40B4-BE49-F238E27FC236}">
                <a16:creationId xmlns:a16="http://schemas.microsoft.com/office/drawing/2014/main" id="{ECB2564F-A8FD-4DF4-93E0-B20348789139}"/>
              </a:ext>
            </a:extLst>
          </p:cNvPr>
          <p:cNvGrpSpPr/>
          <p:nvPr/>
        </p:nvGrpSpPr>
        <p:grpSpPr>
          <a:xfrm>
            <a:off x="4960543" y="626336"/>
            <a:ext cx="7282599" cy="6272500"/>
            <a:chOff x="4960543" y="626336"/>
            <a:chExt cx="7282599" cy="6272500"/>
          </a:xfrm>
        </p:grpSpPr>
        <p:grpSp>
          <p:nvGrpSpPr>
            <p:cNvPr id="28" name="Group 27">
              <a:extLst>
                <a:ext uri="{FF2B5EF4-FFF2-40B4-BE49-F238E27FC236}">
                  <a16:creationId xmlns:a16="http://schemas.microsoft.com/office/drawing/2014/main" id="{7A91AC97-C0BC-4D06-82CC-AC6C4AA71FB2}"/>
                </a:ext>
              </a:extLst>
            </p:cNvPr>
            <p:cNvGrpSpPr/>
            <p:nvPr/>
          </p:nvGrpSpPr>
          <p:grpSpPr>
            <a:xfrm>
              <a:off x="4960543" y="626336"/>
              <a:ext cx="6976352" cy="6053870"/>
              <a:chOff x="4941087" y="626336"/>
              <a:chExt cx="6976352" cy="6053870"/>
            </a:xfrm>
          </p:grpSpPr>
          <p:grpSp>
            <p:nvGrpSpPr>
              <p:cNvPr id="19" name="Group 18">
                <a:extLst>
                  <a:ext uri="{FF2B5EF4-FFF2-40B4-BE49-F238E27FC236}">
                    <a16:creationId xmlns:a16="http://schemas.microsoft.com/office/drawing/2014/main" id="{5CCCA044-17D7-4CFA-B9BF-36B3DA400148}"/>
                  </a:ext>
                </a:extLst>
              </p:cNvPr>
              <p:cNvGrpSpPr/>
              <p:nvPr/>
            </p:nvGrpSpPr>
            <p:grpSpPr>
              <a:xfrm>
                <a:off x="4941087" y="4021672"/>
                <a:ext cx="6976352" cy="2658534"/>
                <a:chOff x="4941087" y="4021672"/>
                <a:chExt cx="6976352" cy="2658534"/>
              </a:xfrm>
            </p:grpSpPr>
            <p:sp>
              <p:nvSpPr>
                <p:cNvPr id="22" name="TextBox 21">
                  <a:extLst>
                    <a:ext uri="{FF2B5EF4-FFF2-40B4-BE49-F238E27FC236}">
                      <a16:creationId xmlns:a16="http://schemas.microsoft.com/office/drawing/2014/main" id="{814C467B-7395-4821-9B1C-A514DF8D94B8}"/>
                    </a:ext>
                  </a:extLst>
                </p:cNvPr>
                <p:cNvSpPr txBox="1"/>
                <p:nvPr/>
              </p:nvSpPr>
              <p:spPr>
                <a:xfrm>
                  <a:off x="5348752" y="4021672"/>
                  <a:ext cx="6382416" cy="369332"/>
                </a:xfrm>
                <a:prstGeom prst="rect">
                  <a:avLst/>
                </a:prstGeom>
                <a:noFill/>
              </p:spPr>
              <p:txBody>
                <a:bodyPr wrap="square" rtlCol="0">
                  <a:spAutoFit/>
                </a:bodyPr>
                <a:lstStyle/>
                <a:p>
                  <a:pPr algn="ctr"/>
                  <a:r>
                    <a:rPr lang="en-US" dirty="0">
                      <a:solidFill>
                        <a:schemeClr val="bg1"/>
                      </a:solidFill>
                    </a:rPr>
                    <a:t>Modeled (red) vs. Observed Flow – Alsea Watershed (1,210 km</a:t>
                  </a:r>
                  <a:r>
                    <a:rPr lang="en-US" baseline="30000" dirty="0">
                      <a:solidFill>
                        <a:schemeClr val="bg1"/>
                      </a:solidFill>
                    </a:rPr>
                    <a:t>2</a:t>
                  </a:r>
                  <a:r>
                    <a:rPr lang="en-US" dirty="0">
                      <a:solidFill>
                        <a:schemeClr val="bg1"/>
                      </a:solidFill>
                    </a:rPr>
                    <a:t>)</a:t>
                  </a:r>
                  <a:endParaRPr lang="en-US" baseline="30000" dirty="0">
                    <a:solidFill>
                      <a:schemeClr val="bg1"/>
                    </a:solidFill>
                  </a:endParaRPr>
                </a:p>
              </p:txBody>
            </p:sp>
            <p:pic>
              <p:nvPicPr>
                <p:cNvPr id="6" name="Picture 5">
                  <a:extLst>
                    <a:ext uri="{FF2B5EF4-FFF2-40B4-BE49-F238E27FC236}">
                      <a16:creationId xmlns:a16="http://schemas.microsoft.com/office/drawing/2014/main" id="{4DDFEDA3-171B-478E-81B2-FF005FA86A7C}"/>
                    </a:ext>
                  </a:extLst>
                </p:cNvPr>
                <p:cNvPicPr>
                  <a:picLocks noChangeAspect="1"/>
                </p:cNvPicPr>
                <p:nvPr/>
              </p:nvPicPr>
              <p:blipFill>
                <a:blip r:embed="rId3"/>
                <a:stretch>
                  <a:fillRect/>
                </a:stretch>
              </p:blipFill>
              <p:spPr>
                <a:xfrm>
                  <a:off x="4941087" y="4331471"/>
                  <a:ext cx="6976352" cy="2348735"/>
                </a:xfrm>
                <a:prstGeom prst="rect">
                  <a:avLst/>
                </a:prstGeom>
              </p:spPr>
            </p:pic>
          </p:grpSp>
          <p:grpSp>
            <p:nvGrpSpPr>
              <p:cNvPr id="25" name="Group 24">
                <a:extLst>
                  <a:ext uri="{FF2B5EF4-FFF2-40B4-BE49-F238E27FC236}">
                    <a16:creationId xmlns:a16="http://schemas.microsoft.com/office/drawing/2014/main" id="{6C538B77-69AE-42CE-934A-BFB314BCC60D}"/>
                  </a:ext>
                </a:extLst>
              </p:cNvPr>
              <p:cNvGrpSpPr/>
              <p:nvPr/>
            </p:nvGrpSpPr>
            <p:grpSpPr>
              <a:xfrm>
                <a:off x="4988809" y="626336"/>
                <a:ext cx="6762303" cy="3395336"/>
                <a:chOff x="4998537" y="626336"/>
                <a:chExt cx="6762303" cy="3395336"/>
              </a:xfrm>
            </p:grpSpPr>
            <p:pic>
              <p:nvPicPr>
                <p:cNvPr id="2" name="Picture 1">
                  <a:extLst>
                    <a:ext uri="{FF2B5EF4-FFF2-40B4-BE49-F238E27FC236}">
                      <a16:creationId xmlns:a16="http://schemas.microsoft.com/office/drawing/2014/main" id="{1798D8DC-929B-4A03-B805-CEF80C5118C1}"/>
                    </a:ext>
                  </a:extLst>
                </p:cNvPr>
                <p:cNvPicPr>
                  <a:picLocks noChangeAspect="1"/>
                </p:cNvPicPr>
                <p:nvPr/>
              </p:nvPicPr>
              <p:blipFill>
                <a:blip r:embed="rId4"/>
                <a:stretch>
                  <a:fillRect/>
                </a:stretch>
              </p:blipFill>
              <p:spPr>
                <a:xfrm>
                  <a:off x="4998537" y="626336"/>
                  <a:ext cx="6762303" cy="3207993"/>
                </a:xfrm>
                <a:prstGeom prst="rect">
                  <a:avLst/>
                </a:prstGeom>
              </p:spPr>
            </p:pic>
            <p:grpSp>
              <p:nvGrpSpPr>
                <p:cNvPr id="18" name="Group 17">
                  <a:extLst>
                    <a:ext uri="{FF2B5EF4-FFF2-40B4-BE49-F238E27FC236}">
                      <a16:creationId xmlns:a16="http://schemas.microsoft.com/office/drawing/2014/main" id="{CD4B21F2-B47F-4E89-9AA4-DA0F62F776C3}"/>
                    </a:ext>
                  </a:extLst>
                </p:cNvPr>
                <p:cNvGrpSpPr/>
                <p:nvPr/>
              </p:nvGrpSpPr>
              <p:grpSpPr>
                <a:xfrm>
                  <a:off x="9184535" y="1285633"/>
                  <a:ext cx="2430912" cy="2736039"/>
                  <a:chOff x="9067800" y="1217897"/>
                  <a:chExt cx="2430912" cy="2736039"/>
                </a:xfrm>
              </p:grpSpPr>
              <p:sp>
                <p:nvSpPr>
                  <p:cNvPr id="4" name="Oval 3">
                    <a:extLst>
                      <a:ext uri="{FF2B5EF4-FFF2-40B4-BE49-F238E27FC236}">
                        <a16:creationId xmlns:a16="http://schemas.microsoft.com/office/drawing/2014/main" id="{C6325BB4-CEF2-45DC-85E7-93E857FB0D01}"/>
                      </a:ext>
                    </a:extLst>
                  </p:cNvPr>
                  <p:cNvSpPr/>
                  <p:nvPr/>
                </p:nvSpPr>
                <p:spPr>
                  <a:xfrm>
                    <a:off x="9894290" y="1994529"/>
                    <a:ext cx="457200" cy="371456"/>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20ADA949-44F8-4874-901B-CB6371AE1CC0}"/>
                      </a:ext>
                    </a:extLst>
                  </p:cNvPr>
                  <p:cNvCxnSpPr>
                    <a:cxnSpLocks/>
                  </p:cNvCxnSpPr>
                  <p:nvPr/>
                </p:nvCxnSpPr>
                <p:spPr>
                  <a:xfrm flipV="1">
                    <a:off x="9067800" y="2365985"/>
                    <a:ext cx="1000326" cy="158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BDC7CA-202E-4A71-A43F-1C6BCA792496}"/>
                      </a:ext>
                    </a:extLst>
                  </p:cNvPr>
                  <p:cNvSpPr txBox="1"/>
                  <p:nvPr/>
                </p:nvSpPr>
                <p:spPr>
                  <a:xfrm>
                    <a:off x="10574869" y="1822136"/>
                    <a:ext cx="923843" cy="646331"/>
                  </a:xfrm>
                  <a:prstGeom prst="rect">
                    <a:avLst/>
                  </a:prstGeom>
                  <a:noFill/>
                </p:spPr>
                <p:txBody>
                  <a:bodyPr wrap="square" rtlCol="0">
                    <a:spAutoFit/>
                  </a:bodyPr>
                  <a:lstStyle/>
                  <a:p>
                    <a:pPr algn="ctr"/>
                    <a:r>
                      <a:rPr lang="en-US" sz="1200" dirty="0">
                        <a:solidFill>
                          <a:schemeClr val="bg1"/>
                        </a:solidFill>
                      </a:rPr>
                      <a:t>21 Coastal</a:t>
                    </a:r>
                  </a:p>
                  <a:p>
                    <a:pPr algn="ctr"/>
                    <a:r>
                      <a:rPr lang="en-US" sz="1200" dirty="0">
                        <a:solidFill>
                          <a:schemeClr val="bg1"/>
                        </a:solidFill>
                      </a:rPr>
                      <a:t>Oregon</a:t>
                    </a:r>
                  </a:p>
                  <a:p>
                    <a:pPr algn="ctr"/>
                    <a:r>
                      <a:rPr lang="en-US" sz="1200" dirty="0">
                        <a:solidFill>
                          <a:schemeClr val="bg1"/>
                        </a:solidFill>
                      </a:rPr>
                      <a:t>Watersheds</a:t>
                    </a:r>
                  </a:p>
                </p:txBody>
              </p:sp>
              <p:sp>
                <p:nvSpPr>
                  <p:cNvPr id="23" name="TextBox 22">
                    <a:extLst>
                      <a:ext uri="{FF2B5EF4-FFF2-40B4-BE49-F238E27FC236}">
                        <a16:creationId xmlns:a16="http://schemas.microsoft.com/office/drawing/2014/main" id="{8551A422-87AC-4285-9279-03DB8A71D823}"/>
                      </a:ext>
                    </a:extLst>
                  </p:cNvPr>
                  <p:cNvSpPr txBox="1"/>
                  <p:nvPr/>
                </p:nvSpPr>
                <p:spPr>
                  <a:xfrm>
                    <a:off x="10678357" y="1217897"/>
                    <a:ext cx="673582" cy="261610"/>
                  </a:xfrm>
                  <a:prstGeom prst="rect">
                    <a:avLst/>
                  </a:prstGeom>
                  <a:noFill/>
                </p:spPr>
                <p:txBody>
                  <a:bodyPr wrap="none" rtlCol="0">
                    <a:spAutoFit/>
                  </a:bodyPr>
                  <a:lstStyle/>
                  <a:p>
                    <a:r>
                      <a:rPr lang="en-US" sz="1100" dirty="0">
                        <a:solidFill>
                          <a:schemeClr val="bg1"/>
                        </a:solidFill>
                      </a:rPr>
                      <a:t>Portland</a:t>
                    </a:r>
                  </a:p>
                </p:txBody>
              </p:sp>
            </p:grpSp>
          </p:grpSp>
        </p:grpSp>
        <p:sp>
          <p:nvSpPr>
            <p:cNvPr id="29" name="TextBox 28">
              <a:extLst>
                <a:ext uri="{FF2B5EF4-FFF2-40B4-BE49-F238E27FC236}">
                  <a16:creationId xmlns:a16="http://schemas.microsoft.com/office/drawing/2014/main" id="{57EFF005-9727-4DF0-9BD4-A386052F94E4}"/>
                </a:ext>
              </a:extLst>
            </p:cNvPr>
            <p:cNvSpPr txBox="1"/>
            <p:nvPr/>
          </p:nvSpPr>
          <p:spPr>
            <a:xfrm>
              <a:off x="10430530" y="6621837"/>
              <a:ext cx="1812612" cy="276999"/>
            </a:xfrm>
            <a:prstGeom prst="rect">
              <a:avLst/>
            </a:prstGeom>
            <a:noFill/>
          </p:spPr>
          <p:txBody>
            <a:bodyPr wrap="none" rtlCol="0">
              <a:spAutoFit/>
            </a:bodyPr>
            <a:lstStyle/>
            <a:p>
              <a:r>
                <a:rPr lang="en-US" sz="1200" dirty="0">
                  <a:solidFill>
                    <a:schemeClr val="bg1"/>
                  </a:solidFill>
                </a:rPr>
                <a:t>Courtney Zambory, ODFW</a:t>
              </a:r>
            </a:p>
          </p:txBody>
        </p:sp>
      </p:grpSp>
      <p:sp>
        <p:nvSpPr>
          <p:cNvPr id="3" name="Slide Number Placeholder 2">
            <a:extLst>
              <a:ext uri="{FF2B5EF4-FFF2-40B4-BE49-F238E27FC236}">
                <a16:creationId xmlns:a16="http://schemas.microsoft.com/office/drawing/2014/main" id="{3421631B-37DE-4410-A4E9-280E44B5ED56}"/>
              </a:ext>
            </a:extLst>
          </p:cNvPr>
          <p:cNvSpPr>
            <a:spLocks noGrp="1"/>
          </p:cNvSpPr>
          <p:nvPr>
            <p:ph type="sldNum" sz="quarter" idx="12"/>
          </p:nvPr>
        </p:nvSpPr>
        <p:spPr/>
        <p:txBody>
          <a:bodyPr/>
          <a:lstStyle/>
          <a:p>
            <a:fld id="{86F9EFF2-DF63-40F5-BBEC-44A3FDA193BA}" type="slidenum">
              <a:rPr lang="en-US" smtClean="0"/>
              <a:t>10</a:t>
            </a:fld>
            <a:endParaRPr lang="en-US" dirty="0"/>
          </a:p>
        </p:txBody>
      </p:sp>
    </p:spTree>
    <p:extLst>
      <p:ext uri="{BB962C8B-B14F-4D97-AF65-F5344CB8AC3E}">
        <p14:creationId xmlns:p14="http://schemas.microsoft.com/office/powerpoint/2010/main" val="336389725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224352" y="2652317"/>
            <a:ext cx="4084735" cy="3747690"/>
          </a:xfrm>
          <a:prstGeom prst="rect">
            <a:avLst/>
          </a:prstGeom>
        </p:spPr>
        <p:txBody>
          <a:bodyPr vert="horz" lIns="91440" tIns="45720" rIns="91440" bIns="45720" rtlCol="0">
            <a:noAutofit/>
          </a:bodyPr>
          <a:lstStyle/>
          <a:p>
            <a:pPr marL="285750" indent="-285750">
              <a:spcBef>
                <a:spcPts val="1200"/>
              </a:spcBef>
              <a:buFont typeface="Arial" panose="020B0604020202020204" pitchFamily="34" charset="0"/>
              <a:buChar char="•"/>
            </a:pPr>
            <a:r>
              <a:rPr lang="en-US" dirty="0">
                <a:solidFill>
                  <a:srgbClr val="FFFF00"/>
                </a:solidFill>
              </a:rPr>
              <a:t>VELMA water quality predictions </a:t>
            </a:r>
            <a:r>
              <a:rPr lang="en-US" sz="1700" dirty="0"/>
              <a:t>reflect the interaction of hydrologic and biogeochemical processes across plot, hillslope and watershed scales, while accounting for spatial and temporal variations in climate, soils, vegetation, and land use.</a:t>
            </a:r>
          </a:p>
          <a:p>
            <a:pPr marL="285750" indent="-285750">
              <a:spcBef>
                <a:spcPts val="1200"/>
              </a:spcBef>
              <a:buFont typeface="Arial" panose="020B0604020202020204" pitchFamily="34" charset="0"/>
              <a:buChar char="•"/>
            </a:pPr>
            <a:r>
              <a:rPr lang="en-US" sz="1700" dirty="0"/>
              <a:t>VELMA results at right show simulated (red dots) versus observed (black dots) NH</a:t>
            </a:r>
            <a:r>
              <a:rPr lang="en-US" sz="1700" baseline="-25000" dirty="0"/>
              <a:t>4</a:t>
            </a:r>
            <a:r>
              <a:rPr lang="en-US" sz="1700" dirty="0"/>
              <a:t> (mg N m</a:t>
            </a:r>
            <a:r>
              <a:rPr lang="en-US" sz="1700" baseline="30000" dirty="0"/>
              <a:t>2</a:t>
            </a:r>
            <a:r>
              <a:rPr lang="en-US" sz="1700" dirty="0"/>
              <a:t>), DON (mg N m</a:t>
            </a:r>
            <a:r>
              <a:rPr lang="en-US" sz="1700" baseline="30000" dirty="0"/>
              <a:t>2</a:t>
            </a:r>
            <a:r>
              <a:rPr lang="en-US" sz="1700" dirty="0"/>
              <a:t>), and DOC losses (mg C m</a:t>
            </a:r>
            <a:r>
              <a:rPr lang="en-US" sz="1700" baseline="30000" dirty="0"/>
              <a:t>2</a:t>
            </a:r>
            <a:r>
              <a:rPr lang="en-US" sz="1700" dirty="0"/>
              <a:t>) to the stream after a 1975 clear-cut of a 450 year-old forest in Oregon. </a:t>
            </a:r>
          </a:p>
        </p:txBody>
      </p:sp>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2"/>
          <a:stretch>
            <a:fillRect/>
          </a:stretch>
        </p:blipFill>
        <p:spPr>
          <a:xfrm>
            <a:off x="180769" y="1309197"/>
            <a:ext cx="4275774" cy="1132446"/>
          </a:xfrm>
          <a:prstGeom prst="rect">
            <a:avLst/>
          </a:prstGeom>
        </p:spPr>
      </p:pic>
      <p:sp>
        <p:nvSpPr>
          <p:cNvPr id="22" name="TextBox 21">
            <a:extLst>
              <a:ext uri="{FF2B5EF4-FFF2-40B4-BE49-F238E27FC236}">
                <a16:creationId xmlns:a16="http://schemas.microsoft.com/office/drawing/2014/main" id="{814C467B-7395-4821-9B1C-A514DF8D94B8}"/>
              </a:ext>
            </a:extLst>
          </p:cNvPr>
          <p:cNvSpPr txBox="1"/>
          <p:nvPr/>
        </p:nvSpPr>
        <p:spPr>
          <a:xfrm>
            <a:off x="5710231" y="1367600"/>
            <a:ext cx="5243804" cy="523220"/>
          </a:xfrm>
          <a:prstGeom prst="rect">
            <a:avLst/>
          </a:prstGeom>
          <a:noFill/>
        </p:spPr>
        <p:txBody>
          <a:bodyPr wrap="square" rtlCol="0">
            <a:spAutoFit/>
          </a:bodyPr>
          <a:lstStyle/>
          <a:p>
            <a:pPr algn="ctr"/>
            <a:r>
              <a:rPr lang="en-US" sz="2800" dirty="0">
                <a:solidFill>
                  <a:schemeClr val="bg1"/>
                </a:solidFill>
              </a:rPr>
              <a:t>Stream nutrient loadings </a:t>
            </a:r>
          </a:p>
        </p:txBody>
      </p:sp>
      <p:grpSp>
        <p:nvGrpSpPr>
          <p:cNvPr id="6" name="Group 5">
            <a:extLst>
              <a:ext uri="{FF2B5EF4-FFF2-40B4-BE49-F238E27FC236}">
                <a16:creationId xmlns:a16="http://schemas.microsoft.com/office/drawing/2014/main" id="{EEFE9C2B-B51F-450A-9344-7990D0D6317E}"/>
              </a:ext>
            </a:extLst>
          </p:cNvPr>
          <p:cNvGrpSpPr/>
          <p:nvPr/>
        </p:nvGrpSpPr>
        <p:grpSpPr>
          <a:xfrm>
            <a:off x="4931543" y="2027506"/>
            <a:ext cx="7020667" cy="4244527"/>
            <a:chOff x="5043514" y="2027506"/>
            <a:chExt cx="7020667" cy="4244527"/>
          </a:xfrm>
        </p:grpSpPr>
        <p:sp>
          <p:nvSpPr>
            <p:cNvPr id="23" name="TextBox 22">
              <a:extLst>
                <a:ext uri="{FF2B5EF4-FFF2-40B4-BE49-F238E27FC236}">
                  <a16:creationId xmlns:a16="http://schemas.microsoft.com/office/drawing/2014/main" id="{38BBBF70-122B-4FBB-B2B6-4384D48ECD7B}"/>
                </a:ext>
              </a:extLst>
            </p:cNvPr>
            <p:cNvSpPr txBox="1"/>
            <p:nvPr/>
          </p:nvSpPr>
          <p:spPr>
            <a:xfrm>
              <a:off x="5155205" y="5995034"/>
              <a:ext cx="1891108" cy="276999"/>
            </a:xfrm>
            <a:prstGeom prst="rect">
              <a:avLst/>
            </a:prstGeom>
            <a:noFill/>
          </p:spPr>
          <p:txBody>
            <a:bodyPr wrap="square" rtlCol="0">
              <a:spAutoFit/>
            </a:bodyPr>
            <a:lstStyle/>
            <a:p>
              <a:r>
                <a:rPr lang="en-US" sz="1200" dirty="0">
                  <a:solidFill>
                    <a:schemeClr val="bg1"/>
                  </a:solidFill>
                </a:rPr>
                <a:t>Abdelnour et al. 2013</a:t>
              </a:r>
            </a:p>
          </p:txBody>
        </p:sp>
        <p:pic>
          <p:nvPicPr>
            <p:cNvPr id="2" name="Picture 1">
              <a:extLst>
                <a:ext uri="{FF2B5EF4-FFF2-40B4-BE49-F238E27FC236}">
                  <a16:creationId xmlns:a16="http://schemas.microsoft.com/office/drawing/2014/main" id="{D2E0C6A1-D725-46AE-916C-05390C45ECC5}"/>
                </a:ext>
              </a:extLst>
            </p:cNvPr>
            <p:cNvPicPr>
              <a:picLocks noChangeAspect="1"/>
            </p:cNvPicPr>
            <p:nvPr/>
          </p:nvPicPr>
          <p:blipFill>
            <a:blip r:embed="rId3"/>
            <a:stretch>
              <a:fillRect/>
            </a:stretch>
          </p:blipFill>
          <p:spPr>
            <a:xfrm>
              <a:off x="5253135" y="2027506"/>
              <a:ext cx="6811046" cy="3744029"/>
            </a:xfrm>
            <a:prstGeom prst="rect">
              <a:avLst/>
            </a:prstGeom>
          </p:spPr>
        </p:pic>
        <p:sp>
          <p:nvSpPr>
            <p:cNvPr id="3" name="TextBox 2">
              <a:extLst>
                <a:ext uri="{FF2B5EF4-FFF2-40B4-BE49-F238E27FC236}">
                  <a16:creationId xmlns:a16="http://schemas.microsoft.com/office/drawing/2014/main" id="{4579CC54-1EE9-47F5-8E5A-174BDFF32213}"/>
                </a:ext>
              </a:extLst>
            </p:cNvPr>
            <p:cNvSpPr txBox="1"/>
            <p:nvPr/>
          </p:nvSpPr>
          <p:spPr>
            <a:xfrm rot="16200000">
              <a:off x="4658152" y="2506917"/>
              <a:ext cx="1063112" cy="292388"/>
            </a:xfrm>
            <a:prstGeom prst="rect">
              <a:avLst/>
            </a:prstGeom>
            <a:noFill/>
          </p:spPr>
          <p:txBody>
            <a:bodyPr wrap="none" rtlCol="0">
              <a:spAutoFit/>
            </a:bodyPr>
            <a:lstStyle/>
            <a:p>
              <a:r>
                <a:rPr lang="en-US" sz="1300" dirty="0">
                  <a:solidFill>
                    <a:schemeClr val="bg1"/>
                  </a:solidFill>
                </a:rPr>
                <a:t>NH</a:t>
              </a:r>
              <a:r>
                <a:rPr lang="en-US" sz="1300" baseline="-25000" dirty="0">
                  <a:solidFill>
                    <a:schemeClr val="bg1"/>
                  </a:solidFill>
                </a:rPr>
                <a:t>4 </a:t>
              </a:r>
              <a:r>
                <a:rPr lang="en-US" sz="1300" dirty="0">
                  <a:solidFill>
                    <a:schemeClr val="bg1"/>
                  </a:solidFill>
                </a:rPr>
                <a:t>mg N m</a:t>
              </a:r>
              <a:r>
                <a:rPr lang="en-US" sz="1300" baseline="30000" dirty="0">
                  <a:solidFill>
                    <a:schemeClr val="bg1"/>
                  </a:solidFill>
                </a:rPr>
                <a:t>2</a:t>
              </a:r>
              <a:endParaRPr lang="en-US" sz="1300" dirty="0">
                <a:solidFill>
                  <a:schemeClr val="bg1"/>
                </a:solidFill>
              </a:endParaRPr>
            </a:p>
          </p:txBody>
        </p:sp>
        <p:sp>
          <p:nvSpPr>
            <p:cNvPr id="18" name="TextBox 17">
              <a:extLst>
                <a:ext uri="{FF2B5EF4-FFF2-40B4-BE49-F238E27FC236}">
                  <a16:creationId xmlns:a16="http://schemas.microsoft.com/office/drawing/2014/main" id="{5D0BB452-667A-49D0-95A4-CFA464F3710E}"/>
                </a:ext>
              </a:extLst>
            </p:cNvPr>
            <p:cNvSpPr txBox="1"/>
            <p:nvPr/>
          </p:nvSpPr>
          <p:spPr>
            <a:xfrm rot="16200000">
              <a:off x="4626750" y="3654545"/>
              <a:ext cx="1128835" cy="292388"/>
            </a:xfrm>
            <a:prstGeom prst="rect">
              <a:avLst/>
            </a:prstGeom>
            <a:noFill/>
          </p:spPr>
          <p:txBody>
            <a:bodyPr wrap="none" rtlCol="0">
              <a:spAutoFit/>
            </a:bodyPr>
            <a:lstStyle/>
            <a:p>
              <a:r>
                <a:rPr lang="en-US" sz="1300" dirty="0">
                  <a:solidFill>
                    <a:schemeClr val="bg1"/>
                  </a:solidFill>
                </a:rPr>
                <a:t>DON mg N m</a:t>
              </a:r>
              <a:r>
                <a:rPr lang="en-US" sz="1300" baseline="30000" dirty="0">
                  <a:solidFill>
                    <a:schemeClr val="bg1"/>
                  </a:solidFill>
                </a:rPr>
                <a:t>2</a:t>
              </a:r>
              <a:endParaRPr lang="en-US" sz="1300" dirty="0">
                <a:solidFill>
                  <a:schemeClr val="bg1"/>
                </a:solidFill>
              </a:endParaRPr>
            </a:p>
          </p:txBody>
        </p:sp>
        <p:sp>
          <p:nvSpPr>
            <p:cNvPr id="19" name="TextBox 18">
              <a:extLst>
                <a:ext uri="{FF2B5EF4-FFF2-40B4-BE49-F238E27FC236}">
                  <a16:creationId xmlns:a16="http://schemas.microsoft.com/office/drawing/2014/main" id="{F45CD9F8-0D43-4FD2-9C88-1754722F3399}"/>
                </a:ext>
              </a:extLst>
            </p:cNvPr>
            <p:cNvSpPr txBox="1"/>
            <p:nvPr/>
          </p:nvSpPr>
          <p:spPr>
            <a:xfrm rot="16200000">
              <a:off x="4634908" y="4871269"/>
              <a:ext cx="1109599" cy="292388"/>
            </a:xfrm>
            <a:prstGeom prst="rect">
              <a:avLst/>
            </a:prstGeom>
            <a:noFill/>
          </p:spPr>
          <p:txBody>
            <a:bodyPr wrap="none" rtlCol="0">
              <a:spAutoFit/>
            </a:bodyPr>
            <a:lstStyle/>
            <a:p>
              <a:r>
                <a:rPr lang="en-US" sz="1300" dirty="0">
                  <a:solidFill>
                    <a:schemeClr val="bg1"/>
                  </a:solidFill>
                </a:rPr>
                <a:t>DOC mg N m</a:t>
              </a:r>
              <a:r>
                <a:rPr lang="en-US" sz="1300" baseline="30000" dirty="0">
                  <a:solidFill>
                    <a:schemeClr val="bg1"/>
                  </a:solidFill>
                </a:rPr>
                <a:t>2</a:t>
              </a:r>
              <a:endParaRPr lang="en-US" sz="1300" dirty="0">
                <a:solidFill>
                  <a:schemeClr val="bg1"/>
                </a:solidFill>
              </a:endParaRPr>
            </a:p>
          </p:txBody>
        </p:sp>
      </p:grpSp>
      <p:sp>
        <p:nvSpPr>
          <p:cNvPr id="4" name="Slide Number Placeholder 3">
            <a:extLst>
              <a:ext uri="{FF2B5EF4-FFF2-40B4-BE49-F238E27FC236}">
                <a16:creationId xmlns:a16="http://schemas.microsoft.com/office/drawing/2014/main" id="{92487F3D-7D06-4727-8A64-1C2C16743EB6}"/>
              </a:ext>
            </a:extLst>
          </p:cNvPr>
          <p:cNvSpPr>
            <a:spLocks noGrp="1"/>
          </p:cNvSpPr>
          <p:nvPr>
            <p:ph type="sldNum" sz="quarter" idx="12"/>
          </p:nvPr>
        </p:nvSpPr>
        <p:spPr/>
        <p:txBody>
          <a:bodyPr/>
          <a:lstStyle/>
          <a:p>
            <a:fld id="{86F9EFF2-DF63-40F5-BBEC-44A3FDA193BA}" type="slidenum">
              <a:rPr lang="en-US" smtClean="0"/>
              <a:t>11</a:t>
            </a:fld>
            <a:endParaRPr lang="en-US" dirty="0"/>
          </a:p>
        </p:txBody>
      </p:sp>
    </p:spTree>
    <p:extLst>
      <p:ext uri="{BB962C8B-B14F-4D97-AF65-F5344CB8AC3E}">
        <p14:creationId xmlns:p14="http://schemas.microsoft.com/office/powerpoint/2010/main" val="318354785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3482B-29F9-4FF9-93E3-FC37400DC6C5}"/>
              </a:ext>
            </a:extLst>
          </p:cNvPr>
          <p:cNvGrpSpPr/>
          <p:nvPr/>
        </p:nvGrpSpPr>
        <p:grpSpPr>
          <a:xfrm>
            <a:off x="4654296" y="1672900"/>
            <a:ext cx="7447159" cy="4519607"/>
            <a:chOff x="4654296" y="1672900"/>
            <a:chExt cx="7447159" cy="4519607"/>
          </a:xfrm>
        </p:grpSpPr>
        <p:pic>
          <p:nvPicPr>
            <p:cNvPr id="25" name="Picture 24">
              <a:extLst>
                <a:ext uri="{FF2B5EF4-FFF2-40B4-BE49-F238E27FC236}">
                  <a16:creationId xmlns:a16="http://schemas.microsoft.com/office/drawing/2014/main" id="{0061C779-98FB-4F64-A064-FFA17935AB72}"/>
                </a:ext>
              </a:extLst>
            </p:cNvPr>
            <p:cNvPicPr>
              <a:picLocks noChangeAspect="1"/>
            </p:cNvPicPr>
            <p:nvPr/>
          </p:nvPicPr>
          <p:blipFill>
            <a:blip r:embed="rId2"/>
            <a:stretch>
              <a:fillRect/>
            </a:stretch>
          </p:blipFill>
          <p:spPr>
            <a:xfrm>
              <a:off x="5705414" y="1672900"/>
              <a:ext cx="6396041" cy="4519607"/>
            </a:xfrm>
            <a:prstGeom prst="rect">
              <a:avLst/>
            </a:prstGeom>
          </p:spPr>
        </p:pic>
        <p:grpSp>
          <p:nvGrpSpPr>
            <p:cNvPr id="2" name="Group 1">
              <a:extLst>
                <a:ext uri="{FF2B5EF4-FFF2-40B4-BE49-F238E27FC236}">
                  <a16:creationId xmlns:a16="http://schemas.microsoft.com/office/drawing/2014/main" id="{484417B3-FB21-421A-952E-1B300E98C6D5}"/>
                </a:ext>
              </a:extLst>
            </p:cNvPr>
            <p:cNvGrpSpPr/>
            <p:nvPr/>
          </p:nvGrpSpPr>
          <p:grpSpPr>
            <a:xfrm>
              <a:off x="4654296" y="3896247"/>
              <a:ext cx="964714" cy="1947242"/>
              <a:chOff x="5671039" y="3900196"/>
              <a:chExt cx="964714" cy="1947242"/>
            </a:xfrm>
          </p:grpSpPr>
          <p:grpSp>
            <p:nvGrpSpPr>
              <p:cNvPr id="26" name="Group 25">
                <a:extLst>
                  <a:ext uri="{FF2B5EF4-FFF2-40B4-BE49-F238E27FC236}">
                    <a16:creationId xmlns:a16="http://schemas.microsoft.com/office/drawing/2014/main" id="{6406298A-85D7-427A-A8A5-79F9BDE10B7D}"/>
                  </a:ext>
                </a:extLst>
              </p:cNvPr>
              <p:cNvGrpSpPr/>
              <p:nvPr/>
            </p:nvGrpSpPr>
            <p:grpSpPr>
              <a:xfrm>
                <a:off x="5671039" y="3900196"/>
                <a:ext cx="958838" cy="1107891"/>
                <a:chOff x="1852613" y="2461032"/>
                <a:chExt cx="1108243" cy="895495"/>
              </a:xfrm>
            </p:grpSpPr>
            <p:pic>
              <p:nvPicPr>
                <p:cNvPr id="27" name="Graphic 26" descr="Fir tree">
                  <a:extLst>
                    <a:ext uri="{FF2B5EF4-FFF2-40B4-BE49-F238E27FC236}">
                      <a16:creationId xmlns:a16="http://schemas.microsoft.com/office/drawing/2014/main" id="{C7E3ABB3-139F-43A1-A507-A0FB64F820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2613" y="2461032"/>
                  <a:ext cx="790575" cy="895495"/>
                </a:xfrm>
                <a:prstGeom prst="rect">
                  <a:avLst/>
                </a:prstGeom>
              </p:spPr>
            </p:pic>
            <p:pic>
              <p:nvPicPr>
                <p:cNvPr id="28" name="Graphic 27" descr="Fir tree">
                  <a:extLst>
                    <a:ext uri="{FF2B5EF4-FFF2-40B4-BE49-F238E27FC236}">
                      <a16:creationId xmlns:a16="http://schemas.microsoft.com/office/drawing/2014/main" id="{BCBFA7E5-3005-44EB-9321-46EF4B617B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3004" y="2461032"/>
                  <a:ext cx="727852" cy="895495"/>
                </a:xfrm>
                <a:prstGeom prst="rect">
                  <a:avLst/>
                </a:prstGeom>
              </p:spPr>
            </p:pic>
          </p:grpSp>
          <p:sp>
            <p:nvSpPr>
              <p:cNvPr id="29" name="TextBox 28">
                <a:extLst>
                  <a:ext uri="{FF2B5EF4-FFF2-40B4-BE49-F238E27FC236}">
                    <a16:creationId xmlns:a16="http://schemas.microsoft.com/office/drawing/2014/main" id="{77986154-D1E7-4A4D-9052-5D912C513AC1}"/>
                  </a:ext>
                </a:extLst>
              </p:cNvPr>
              <p:cNvSpPr txBox="1"/>
              <p:nvPr/>
            </p:nvSpPr>
            <p:spPr>
              <a:xfrm>
                <a:off x="5764349" y="4924108"/>
                <a:ext cx="871404"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b="1"/>
                </a:lvl1pPr>
              </a:lstStyle>
              <a:p>
                <a:r>
                  <a:rPr lang="en-US" dirty="0"/>
                  <a:t>40       yr-old forest</a:t>
                </a:r>
              </a:p>
            </p:txBody>
          </p:sp>
        </p:grpSp>
      </p:grpSp>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224352" y="1972689"/>
            <a:ext cx="4275774" cy="4670710"/>
          </a:xfrm>
          <a:prstGeom prst="rect">
            <a:avLst/>
          </a:prstGeom>
        </p:spPr>
        <p:txBody>
          <a:bodyPr vert="horz" lIns="91440" tIns="45720" rIns="91440" bIns="45720" rtlCol="0">
            <a:noAutofit/>
          </a:bodyPr>
          <a:lstStyle/>
          <a:p>
            <a:pPr marL="285750" indent="-285750">
              <a:spcBef>
                <a:spcPts val="1200"/>
              </a:spcBef>
              <a:buClr>
                <a:schemeClr val="tx1"/>
              </a:buClr>
              <a:buFont typeface="Arial" panose="020B0604020202020204" pitchFamily="34" charset="0"/>
              <a:buChar char="•"/>
            </a:pPr>
            <a:r>
              <a:rPr lang="en-US" sz="1700" dirty="0">
                <a:solidFill>
                  <a:srgbClr val="FFFF00"/>
                </a:solidFill>
              </a:rPr>
              <a:t>STREAM TEMPERATURE predictions by the coupled VELMA-Penumbra models </a:t>
            </a:r>
            <a:r>
              <a:rPr lang="en-US" sz="1700" dirty="0"/>
              <a:t>accurately account for effects of riparian and upland vegetation cover and management on solar radiation (thermal loads) reaching surfaces of streams and upland soils containing groundwater flowing to streams. </a:t>
            </a:r>
          </a:p>
          <a:p>
            <a:pPr marL="285750" indent="-285750">
              <a:spcBef>
                <a:spcPts val="1200"/>
              </a:spcBef>
              <a:buFont typeface="Arial" panose="020B0604020202020204" pitchFamily="34" charset="0"/>
              <a:buChar char="•"/>
            </a:pPr>
            <a:r>
              <a:rPr lang="en-US" sz="1700" dirty="0"/>
              <a:t>Penumbra is a spatially-explicit solar radiation and object (vegetation and terrain) shade tool. Halama et al. </a:t>
            </a:r>
            <a:r>
              <a:rPr lang="en-US" sz="1700" dirty="0">
                <a:hlinkClick r:id="rId5"/>
              </a:rPr>
              <a:t>2018a</a:t>
            </a:r>
            <a:r>
              <a:rPr lang="en-US" sz="1700" dirty="0"/>
              <a:t> and </a:t>
            </a:r>
            <a:r>
              <a:rPr lang="en-US" sz="1700" dirty="0">
                <a:hlinkClick r:id="rId6"/>
              </a:rPr>
              <a:t>2018b</a:t>
            </a:r>
            <a:r>
              <a:rPr lang="en-US" sz="1700" dirty="0"/>
              <a:t> provide details.</a:t>
            </a:r>
          </a:p>
          <a:p>
            <a:pPr marL="285750" indent="-285750">
              <a:spcBef>
                <a:spcPts val="1200"/>
              </a:spcBef>
              <a:buFont typeface="Arial" panose="020B0604020202020204" pitchFamily="34" charset="0"/>
              <a:buChar char="•"/>
            </a:pPr>
            <a:r>
              <a:rPr lang="en-US" sz="1700" dirty="0"/>
              <a:t>When coupled, VELMA feeds Penumbra information on vegetation height or removal (fire, harvest, etc.), and surface and subsurface flow.</a:t>
            </a:r>
          </a:p>
        </p:txBody>
      </p:sp>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7"/>
          <a:stretch>
            <a:fillRect/>
          </a:stretch>
        </p:blipFill>
        <p:spPr>
          <a:xfrm>
            <a:off x="151343" y="868231"/>
            <a:ext cx="4275774" cy="1132446"/>
          </a:xfrm>
          <a:prstGeom prst="rect">
            <a:avLst/>
          </a:prstGeom>
        </p:spPr>
      </p:pic>
      <p:sp>
        <p:nvSpPr>
          <p:cNvPr id="22" name="TextBox 21">
            <a:extLst>
              <a:ext uri="{FF2B5EF4-FFF2-40B4-BE49-F238E27FC236}">
                <a16:creationId xmlns:a16="http://schemas.microsoft.com/office/drawing/2014/main" id="{814C467B-7395-4821-9B1C-A514DF8D94B8}"/>
              </a:ext>
            </a:extLst>
          </p:cNvPr>
          <p:cNvSpPr txBox="1"/>
          <p:nvPr/>
        </p:nvSpPr>
        <p:spPr>
          <a:xfrm>
            <a:off x="6257945" y="665493"/>
            <a:ext cx="5243804" cy="830997"/>
          </a:xfrm>
          <a:prstGeom prst="rect">
            <a:avLst/>
          </a:prstGeom>
          <a:noFill/>
        </p:spPr>
        <p:txBody>
          <a:bodyPr wrap="square" rtlCol="0">
            <a:spAutoFit/>
          </a:bodyPr>
          <a:lstStyle/>
          <a:p>
            <a:pPr algn="ctr"/>
            <a:r>
              <a:rPr lang="en-US" sz="2800" dirty="0">
                <a:solidFill>
                  <a:schemeClr val="bg1"/>
                </a:solidFill>
              </a:rPr>
              <a:t>Stream Temperature</a:t>
            </a:r>
          </a:p>
          <a:p>
            <a:pPr algn="ctr"/>
            <a:r>
              <a:rPr lang="en-US" sz="2000" dirty="0">
                <a:solidFill>
                  <a:schemeClr val="bg1"/>
                </a:solidFill>
              </a:rPr>
              <a:t>HJ Andrews Experimental Forest, Oregon</a:t>
            </a:r>
          </a:p>
        </p:txBody>
      </p:sp>
      <p:sp>
        <p:nvSpPr>
          <p:cNvPr id="4" name="Slide Number Placeholder 3">
            <a:extLst>
              <a:ext uri="{FF2B5EF4-FFF2-40B4-BE49-F238E27FC236}">
                <a16:creationId xmlns:a16="http://schemas.microsoft.com/office/drawing/2014/main" id="{92487F3D-7D06-4727-8A64-1C2C16743EB6}"/>
              </a:ext>
            </a:extLst>
          </p:cNvPr>
          <p:cNvSpPr>
            <a:spLocks noGrp="1"/>
          </p:cNvSpPr>
          <p:nvPr>
            <p:ph type="sldNum" sz="quarter" idx="12"/>
          </p:nvPr>
        </p:nvSpPr>
        <p:spPr/>
        <p:txBody>
          <a:bodyPr/>
          <a:lstStyle/>
          <a:p>
            <a:fld id="{86F9EFF2-DF63-40F5-BBEC-44A3FDA193BA}" type="slidenum">
              <a:rPr lang="en-US" smtClean="0"/>
              <a:t>12</a:t>
            </a:fld>
            <a:endParaRPr lang="en-US" dirty="0"/>
          </a:p>
        </p:txBody>
      </p:sp>
      <p:grpSp>
        <p:nvGrpSpPr>
          <p:cNvPr id="7" name="Group 6">
            <a:extLst>
              <a:ext uri="{FF2B5EF4-FFF2-40B4-BE49-F238E27FC236}">
                <a16:creationId xmlns:a16="http://schemas.microsoft.com/office/drawing/2014/main" id="{79569B04-38DB-4632-BF5A-7391EAFAA0FE}"/>
              </a:ext>
            </a:extLst>
          </p:cNvPr>
          <p:cNvGrpSpPr/>
          <p:nvPr/>
        </p:nvGrpSpPr>
        <p:grpSpPr>
          <a:xfrm>
            <a:off x="4601128" y="1672900"/>
            <a:ext cx="7487821" cy="4519607"/>
            <a:chOff x="4601128" y="1672900"/>
            <a:chExt cx="7487821" cy="4519607"/>
          </a:xfrm>
        </p:grpSpPr>
        <p:pic>
          <p:nvPicPr>
            <p:cNvPr id="18" name="Picture 17">
              <a:extLst>
                <a:ext uri="{FF2B5EF4-FFF2-40B4-BE49-F238E27FC236}">
                  <a16:creationId xmlns:a16="http://schemas.microsoft.com/office/drawing/2014/main" id="{6F3396CE-89A6-49C3-8E85-A5271CBDAB72}"/>
                </a:ext>
              </a:extLst>
            </p:cNvPr>
            <p:cNvPicPr>
              <a:picLocks noChangeAspect="1"/>
            </p:cNvPicPr>
            <p:nvPr/>
          </p:nvPicPr>
          <p:blipFill>
            <a:blip r:embed="rId8"/>
            <a:stretch>
              <a:fillRect/>
            </a:stretch>
          </p:blipFill>
          <p:spPr>
            <a:xfrm>
              <a:off x="5694128" y="1672900"/>
              <a:ext cx="6394821" cy="4519607"/>
            </a:xfrm>
            <a:prstGeom prst="rect">
              <a:avLst/>
            </a:prstGeom>
            <a:ln w="19050">
              <a:solidFill>
                <a:schemeClr val="bg1"/>
              </a:solidFill>
            </a:ln>
          </p:spPr>
        </p:pic>
        <p:grpSp>
          <p:nvGrpSpPr>
            <p:cNvPr id="3" name="Group 2">
              <a:extLst>
                <a:ext uri="{FF2B5EF4-FFF2-40B4-BE49-F238E27FC236}">
                  <a16:creationId xmlns:a16="http://schemas.microsoft.com/office/drawing/2014/main" id="{35AED030-419A-49B3-BEDF-53529C1269F9}"/>
                </a:ext>
              </a:extLst>
            </p:cNvPr>
            <p:cNvGrpSpPr/>
            <p:nvPr/>
          </p:nvGrpSpPr>
          <p:grpSpPr>
            <a:xfrm>
              <a:off x="4601128" y="2308859"/>
              <a:ext cx="1100913" cy="3538579"/>
              <a:chOff x="4601128" y="2308859"/>
              <a:chExt cx="1100913" cy="3538579"/>
            </a:xfrm>
          </p:grpSpPr>
          <p:grpSp>
            <p:nvGrpSpPr>
              <p:cNvPr id="19" name="Group 18">
                <a:extLst>
                  <a:ext uri="{FF2B5EF4-FFF2-40B4-BE49-F238E27FC236}">
                    <a16:creationId xmlns:a16="http://schemas.microsoft.com/office/drawing/2014/main" id="{EB10069B-FE39-44E3-A9D9-F3FE0BD9FDAE}"/>
                  </a:ext>
                </a:extLst>
              </p:cNvPr>
              <p:cNvGrpSpPr/>
              <p:nvPr/>
            </p:nvGrpSpPr>
            <p:grpSpPr>
              <a:xfrm>
                <a:off x="4601128" y="2308859"/>
                <a:ext cx="1100913" cy="2699227"/>
                <a:chOff x="1852613" y="2389586"/>
                <a:chExt cx="1108243" cy="966941"/>
              </a:xfrm>
            </p:grpSpPr>
            <p:pic>
              <p:nvPicPr>
                <p:cNvPr id="20" name="Graphic 19" descr="Fir tree">
                  <a:extLst>
                    <a:ext uri="{FF2B5EF4-FFF2-40B4-BE49-F238E27FC236}">
                      <a16:creationId xmlns:a16="http://schemas.microsoft.com/office/drawing/2014/main" id="{ACE54B29-918C-4477-9BE3-1725B9D6A1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2613" y="2389586"/>
                  <a:ext cx="790575" cy="966941"/>
                </a:xfrm>
                <a:prstGeom prst="rect">
                  <a:avLst/>
                </a:prstGeom>
              </p:spPr>
            </p:pic>
            <p:pic>
              <p:nvPicPr>
                <p:cNvPr id="23" name="Graphic 22" descr="Fir tree">
                  <a:extLst>
                    <a:ext uri="{FF2B5EF4-FFF2-40B4-BE49-F238E27FC236}">
                      <a16:creationId xmlns:a16="http://schemas.microsoft.com/office/drawing/2014/main" id="{E8FE343F-4B82-4515-B395-2532C0FA9D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3004" y="2461032"/>
                  <a:ext cx="727852" cy="895495"/>
                </a:xfrm>
                <a:prstGeom prst="rect">
                  <a:avLst/>
                </a:prstGeom>
              </p:spPr>
            </p:pic>
          </p:grpSp>
          <p:sp>
            <p:nvSpPr>
              <p:cNvPr id="24" name="TextBox 23">
                <a:extLst>
                  <a:ext uri="{FF2B5EF4-FFF2-40B4-BE49-F238E27FC236}">
                    <a16:creationId xmlns:a16="http://schemas.microsoft.com/office/drawing/2014/main" id="{F8852FAB-DA0C-407B-BBFA-8B6AE53A38F6}"/>
                  </a:ext>
                </a:extLst>
              </p:cNvPr>
              <p:cNvSpPr txBox="1"/>
              <p:nvPr/>
            </p:nvSpPr>
            <p:spPr>
              <a:xfrm>
                <a:off x="4743203" y="4924108"/>
                <a:ext cx="871404"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450     yr-old forest</a:t>
                </a:r>
              </a:p>
            </p:txBody>
          </p:sp>
        </p:grpSp>
      </p:grpSp>
      <p:sp>
        <p:nvSpPr>
          <p:cNvPr id="8" name="TextBox 7">
            <a:extLst>
              <a:ext uri="{FF2B5EF4-FFF2-40B4-BE49-F238E27FC236}">
                <a16:creationId xmlns:a16="http://schemas.microsoft.com/office/drawing/2014/main" id="{98FB4C38-205C-44D6-A6C1-5ECEC8D0A74D}"/>
              </a:ext>
            </a:extLst>
          </p:cNvPr>
          <p:cNvSpPr txBox="1"/>
          <p:nvPr/>
        </p:nvSpPr>
        <p:spPr>
          <a:xfrm>
            <a:off x="4652542" y="6466971"/>
            <a:ext cx="3413948" cy="307777"/>
          </a:xfrm>
          <a:prstGeom prst="rect">
            <a:avLst/>
          </a:prstGeom>
          <a:noFill/>
        </p:spPr>
        <p:txBody>
          <a:bodyPr wrap="none" rtlCol="0">
            <a:spAutoFit/>
          </a:bodyPr>
          <a:lstStyle/>
          <a:p>
            <a:r>
              <a:rPr lang="en-US" sz="1400" dirty="0">
                <a:solidFill>
                  <a:schemeClr val="bg1"/>
                </a:solidFill>
              </a:rPr>
              <a:t>Images: Jonathan Halama, EPA/CPHEA/PESD</a:t>
            </a:r>
          </a:p>
        </p:txBody>
      </p:sp>
    </p:spTree>
    <p:extLst>
      <p:ext uri="{BB962C8B-B14F-4D97-AF65-F5344CB8AC3E}">
        <p14:creationId xmlns:p14="http://schemas.microsoft.com/office/powerpoint/2010/main" val="2822862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224352" y="1999055"/>
            <a:ext cx="4232191" cy="4644936"/>
          </a:xfrm>
          <a:prstGeom prst="rect">
            <a:avLst/>
          </a:prstGeom>
        </p:spPr>
        <p:txBody>
          <a:bodyPr vert="horz" lIns="91440" tIns="45720" rIns="91440" bIns="45720" rtlCol="0">
            <a:noAutofit/>
          </a:bodyPr>
          <a:lstStyle/>
          <a:p>
            <a:pPr marL="233363" indent="-233363">
              <a:lnSpc>
                <a:spcPct val="120000"/>
              </a:lnSpc>
              <a:spcAft>
                <a:spcPts val="1200"/>
              </a:spcAft>
              <a:buFont typeface="Arial" panose="020B0604020202020204" pitchFamily="34" charset="0"/>
              <a:buChar char="•"/>
            </a:pPr>
            <a:r>
              <a:rPr lang="en-US" dirty="0">
                <a:solidFill>
                  <a:srgbClr val="FFFF00"/>
                </a:solidFill>
              </a:rPr>
              <a:t>VELMA ecosystem service and tradeoff predictions </a:t>
            </a:r>
            <a:r>
              <a:rPr lang="en-US" sz="1500" dirty="0"/>
              <a:t>can help decision makers assess co-benefits and unintended consequences of different management options.</a:t>
            </a:r>
            <a:endParaRPr lang="en-US" sz="1500" dirty="0">
              <a:solidFill>
                <a:srgbClr val="FFFF00"/>
              </a:solidFill>
            </a:endParaRPr>
          </a:p>
          <a:p>
            <a:pPr marL="233363" indent="-233363">
              <a:lnSpc>
                <a:spcPct val="120000"/>
              </a:lnSpc>
              <a:spcAft>
                <a:spcPts val="1200"/>
              </a:spcAft>
              <a:buFont typeface="Arial" panose="020B0604020202020204" pitchFamily="34" charset="0"/>
              <a:buChar char="•"/>
            </a:pPr>
            <a:r>
              <a:rPr lang="en-US" sz="1500" dirty="0"/>
              <a:t>Modeled results at right show projected tradeoffs in the year 2200  when four forest management scenarios (Cissel et al. 1999) were applied to present-day landscape conditions in the 230 km</a:t>
            </a:r>
            <a:r>
              <a:rPr lang="en-US" sz="1500" baseline="30000" dirty="0"/>
              <a:t>2</a:t>
            </a:r>
            <a:r>
              <a:rPr lang="en-US" sz="1500" dirty="0"/>
              <a:t> Blue River watershed in Oregon. </a:t>
            </a:r>
          </a:p>
          <a:p>
            <a:pPr marL="233363" indent="-233363">
              <a:lnSpc>
                <a:spcPct val="120000"/>
              </a:lnSpc>
              <a:spcAft>
                <a:spcPts val="1200"/>
              </a:spcAft>
              <a:buFont typeface="Arial" panose="020B0604020202020204" pitchFamily="34" charset="0"/>
              <a:buChar char="•"/>
            </a:pPr>
            <a:r>
              <a:rPr lang="en-US" sz="1500" dirty="0"/>
              <a:t>For each target ecosystem service – timber production, etc. (see legend) – simulated biophysical outputs (y-axis) across all four management scenarios are normalized with respect to the greatest simulated value for that ecosystem service. </a:t>
            </a:r>
          </a:p>
        </p:txBody>
      </p:sp>
      <p:pic>
        <p:nvPicPr>
          <p:cNvPr id="4" name="Picture 3" descr="Bar graph depicting ecosystem service tradeoffs from 2005-2025 for four alternative forest management scenarios: 1) succession (no harvest) plan, 2) intensive plantation plan, 3) northwest forest plan, and 4) AMA plan. The ecosystem services include timber production, ecosystem C stores, carbon sequestration, GHG sink or source, stream flow, stream nitrogen, early seral habitat, late seral habitat.">
            <a:extLst>
              <a:ext uri="{FF2B5EF4-FFF2-40B4-BE49-F238E27FC236}">
                <a16:creationId xmlns:a16="http://schemas.microsoft.com/office/drawing/2014/main" id="{BC6792A6-50ED-4B24-A4BC-00AB6EE321D8}"/>
              </a:ext>
            </a:extLst>
          </p:cNvPr>
          <p:cNvPicPr/>
          <p:nvPr/>
        </p:nvPicPr>
        <p:blipFill rotWithShape="1">
          <a:blip r:embed="rId2">
            <a:extLst>
              <a:ext uri="{28A0092B-C50C-407E-A947-70E740481C1C}">
                <a14:useLocalDpi xmlns:a14="http://schemas.microsoft.com/office/drawing/2010/main" val="0"/>
              </a:ext>
            </a:extLst>
          </a:blip>
          <a:srcRect t="22641"/>
          <a:stretch/>
        </p:blipFill>
        <p:spPr bwMode="auto">
          <a:xfrm>
            <a:off x="4807973" y="2410508"/>
            <a:ext cx="7157884" cy="3342969"/>
          </a:xfrm>
          <a:prstGeom prst="rect">
            <a:avLst/>
          </a:prstGeom>
          <a:noFill/>
          <a:extLst>
            <a:ext uri="{53640926-AAD7-44D8-BBD7-CCE9431645EC}">
              <a14:shadowObscured xmlns:a14="http://schemas.microsoft.com/office/drawing/2010/main"/>
            </a:ext>
          </a:extLst>
        </p:spPr>
      </p:pic>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3"/>
          <a:stretch>
            <a:fillRect/>
          </a:stretch>
        </p:blipFill>
        <p:spPr>
          <a:xfrm>
            <a:off x="180769" y="831736"/>
            <a:ext cx="4275774" cy="1070941"/>
          </a:xfrm>
          <a:prstGeom prst="rect">
            <a:avLst/>
          </a:prstGeom>
        </p:spPr>
      </p:pic>
      <p:sp>
        <p:nvSpPr>
          <p:cNvPr id="22" name="TextBox 21">
            <a:extLst>
              <a:ext uri="{FF2B5EF4-FFF2-40B4-BE49-F238E27FC236}">
                <a16:creationId xmlns:a16="http://schemas.microsoft.com/office/drawing/2014/main" id="{814C467B-7395-4821-9B1C-A514DF8D94B8}"/>
              </a:ext>
            </a:extLst>
          </p:cNvPr>
          <p:cNvSpPr txBox="1"/>
          <p:nvPr/>
        </p:nvSpPr>
        <p:spPr>
          <a:xfrm>
            <a:off x="5765013" y="1415481"/>
            <a:ext cx="5243804" cy="830997"/>
          </a:xfrm>
          <a:prstGeom prst="rect">
            <a:avLst/>
          </a:prstGeom>
          <a:noFill/>
        </p:spPr>
        <p:txBody>
          <a:bodyPr wrap="square" rtlCol="0">
            <a:spAutoFit/>
          </a:bodyPr>
          <a:lstStyle/>
          <a:p>
            <a:pPr algn="ctr"/>
            <a:r>
              <a:rPr lang="en-US" sz="2400" dirty="0">
                <a:solidFill>
                  <a:schemeClr val="bg1"/>
                </a:solidFill>
              </a:rPr>
              <a:t>Ecosystem goods and services tradeoffs for alternative land use plans </a:t>
            </a:r>
          </a:p>
        </p:txBody>
      </p:sp>
      <p:sp>
        <p:nvSpPr>
          <p:cNvPr id="23" name="TextBox 22">
            <a:extLst>
              <a:ext uri="{FF2B5EF4-FFF2-40B4-BE49-F238E27FC236}">
                <a16:creationId xmlns:a16="http://schemas.microsoft.com/office/drawing/2014/main" id="{38BBBF70-122B-4FBB-B2B6-4384D48ECD7B}"/>
              </a:ext>
            </a:extLst>
          </p:cNvPr>
          <p:cNvSpPr txBox="1"/>
          <p:nvPr/>
        </p:nvSpPr>
        <p:spPr>
          <a:xfrm>
            <a:off x="4878648" y="6054972"/>
            <a:ext cx="1891108" cy="307777"/>
          </a:xfrm>
          <a:prstGeom prst="rect">
            <a:avLst/>
          </a:prstGeom>
          <a:noFill/>
        </p:spPr>
        <p:txBody>
          <a:bodyPr wrap="square" rtlCol="0">
            <a:spAutoFit/>
          </a:bodyPr>
          <a:lstStyle/>
          <a:p>
            <a:r>
              <a:rPr lang="en-US" sz="1400" dirty="0">
                <a:solidFill>
                  <a:schemeClr val="bg1"/>
                </a:solidFill>
              </a:rPr>
              <a:t>McKane et al. in press</a:t>
            </a:r>
          </a:p>
        </p:txBody>
      </p:sp>
      <p:sp>
        <p:nvSpPr>
          <p:cNvPr id="2" name="Slide Number Placeholder 1">
            <a:extLst>
              <a:ext uri="{FF2B5EF4-FFF2-40B4-BE49-F238E27FC236}">
                <a16:creationId xmlns:a16="http://schemas.microsoft.com/office/drawing/2014/main" id="{8B9A4424-E174-4512-9BE2-27CDCBD508A4}"/>
              </a:ext>
            </a:extLst>
          </p:cNvPr>
          <p:cNvSpPr>
            <a:spLocks noGrp="1"/>
          </p:cNvSpPr>
          <p:nvPr>
            <p:ph type="sldNum" sz="quarter" idx="12"/>
          </p:nvPr>
        </p:nvSpPr>
        <p:spPr/>
        <p:txBody>
          <a:bodyPr/>
          <a:lstStyle/>
          <a:p>
            <a:fld id="{86F9EFF2-DF63-40F5-BBEC-44A3FDA193BA}" type="slidenum">
              <a:rPr lang="en-US" smtClean="0"/>
              <a:t>13</a:t>
            </a:fld>
            <a:endParaRPr lang="en-US" dirty="0"/>
          </a:p>
        </p:txBody>
      </p:sp>
    </p:spTree>
    <p:extLst>
      <p:ext uri="{BB962C8B-B14F-4D97-AF65-F5344CB8AC3E}">
        <p14:creationId xmlns:p14="http://schemas.microsoft.com/office/powerpoint/2010/main" val="425923799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CA2D9F-40CD-449D-B905-C126A10083A5}"/>
              </a:ext>
            </a:extLst>
          </p:cNvPr>
          <p:cNvPicPr>
            <a:picLocks noChangeAspect="1"/>
          </p:cNvPicPr>
          <p:nvPr/>
        </p:nvPicPr>
        <p:blipFill>
          <a:blip r:embed="rId2"/>
          <a:stretch>
            <a:fillRect/>
          </a:stretch>
        </p:blipFill>
        <p:spPr>
          <a:xfrm>
            <a:off x="1501320" y="749417"/>
            <a:ext cx="9189359" cy="5996057"/>
          </a:xfrm>
          <a:prstGeom prst="rect">
            <a:avLst/>
          </a:prstGeom>
        </p:spPr>
      </p:pic>
      <p:grpSp>
        <p:nvGrpSpPr>
          <p:cNvPr id="4" name="Group 3">
            <a:extLst>
              <a:ext uri="{FF2B5EF4-FFF2-40B4-BE49-F238E27FC236}">
                <a16:creationId xmlns:a16="http://schemas.microsoft.com/office/drawing/2014/main" id="{5D6FFF3C-E4FA-428D-B5DE-CF045E691CD7}"/>
              </a:ext>
            </a:extLst>
          </p:cNvPr>
          <p:cNvGrpSpPr/>
          <p:nvPr/>
        </p:nvGrpSpPr>
        <p:grpSpPr>
          <a:xfrm>
            <a:off x="0" y="0"/>
            <a:ext cx="12192000" cy="440626"/>
            <a:chOff x="0" y="0"/>
            <a:chExt cx="12192000" cy="440626"/>
          </a:xfrm>
        </p:grpSpPr>
        <p:sp>
          <p:nvSpPr>
            <p:cNvPr id="5" name="Rectangle 4">
              <a:extLst>
                <a:ext uri="{FF2B5EF4-FFF2-40B4-BE49-F238E27FC236}">
                  <a16:creationId xmlns:a16="http://schemas.microsoft.com/office/drawing/2014/main" id="{1C69D8D3-F8BA-4440-80AA-22EF8B8B641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Top Corners Rounded 5">
              <a:extLst>
                <a:ext uri="{FF2B5EF4-FFF2-40B4-BE49-F238E27FC236}">
                  <a16:creationId xmlns:a16="http://schemas.microsoft.com/office/drawing/2014/main" id="{D2F94028-9112-445C-B5E2-9185D89BFDB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BC97A13A-298D-4A2A-A797-CF65AB9CA2F8}"/>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89D11E33-2071-4B2B-9C0B-4FE897D7014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4B3AC6C6-A627-4EEC-92CB-58A3680FD3B0}"/>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A26F0FFD-B73C-41AF-8A9C-C39889C406B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 name="Slide Number Placeholder 2">
            <a:extLst>
              <a:ext uri="{FF2B5EF4-FFF2-40B4-BE49-F238E27FC236}">
                <a16:creationId xmlns:a16="http://schemas.microsoft.com/office/drawing/2014/main" id="{8A8DE88D-F733-4F04-8D5E-405BF7C33269}"/>
              </a:ext>
            </a:extLst>
          </p:cNvPr>
          <p:cNvSpPr>
            <a:spLocks noGrp="1"/>
          </p:cNvSpPr>
          <p:nvPr>
            <p:ph type="sldNum" sz="quarter" idx="12"/>
          </p:nvPr>
        </p:nvSpPr>
        <p:spPr/>
        <p:txBody>
          <a:bodyPr/>
          <a:lstStyle/>
          <a:p>
            <a:fld id="{86F9EFF2-DF63-40F5-BBEC-44A3FDA193BA}" type="slidenum">
              <a:rPr lang="en-US" smtClean="0"/>
              <a:t>14</a:t>
            </a:fld>
            <a:endParaRPr lang="en-US" dirty="0"/>
          </a:p>
        </p:txBody>
      </p:sp>
    </p:spTree>
    <p:extLst>
      <p:ext uri="{BB962C8B-B14F-4D97-AF65-F5344CB8AC3E}">
        <p14:creationId xmlns:p14="http://schemas.microsoft.com/office/powerpoint/2010/main" val="348435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D4BFD8-85C4-48E1-8C71-0AABBA17CB2A}"/>
              </a:ext>
            </a:extLst>
          </p:cNvPr>
          <p:cNvSpPr txBox="1"/>
          <p:nvPr/>
        </p:nvSpPr>
        <p:spPr>
          <a:xfrm>
            <a:off x="2489114" y="2205144"/>
            <a:ext cx="7213770" cy="2677656"/>
          </a:xfrm>
          <a:prstGeom prst="rect">
            <a:avLst/>
          </a:prstGeom>
          <a:noFill/>
        </p:spPr>
        <p:txBody>
          <a:bodyPr wrap="none" rtlCol="0">
            <a:spAutoFit/>
          </a:bodyPr>
          <a:lstStyle/>
          <a:p>
            <a:pPr algn="ctr"/>
            <a:r>
              <a:rPr lang="en-US" sz="2400" dirty="0"/>
              <a:t>End </a:t>
            </a:r>
          </a:p>
          <a:p>
            <a:pPr algn="ctr"/>
            <a:r>
              <a:rPr lang="en-US" sz="2400" dirty="0"/>
              <a:t>VELMA Overview</a:t>
            </a:r>
          </a:p>
          <a:p>
            <a:pPr algn="ctr"/>
            <a:endParaRPr lang="en-US" sz="2400" dirty="0"/>
          </a:p>
          <a:p>
            <a:pPr algn="ctr"/>
            <a:r>
              <a:rPr lang="en-US" sz="2400" dirty="0"/>
              <a:t>Begin </a:t>
            </a:r>
          </a:p>
          <a:p>
            <a:pPr algn="ctr"/>
            <a:r>
              <a:rPr lang="en-US" sz="2400" dirty="0"/>
              <a:t>Basin-Scale Nutrient Remediation (SSWR Project 5.2.2)</a:t>
            </a:r>
          </a:p>
          <a:p>
            <a:pPr algn="ctr"/>
            <a:endParaRPr lang="en-US" sz="2400" dirty="0"/>
          </a:p>
          <a:p>
            <a:pPr algn="ctr"/>
            <a:endParaRPr lang="en-US" sz="2400" dirty="0"/>
          </a:p>
        </p:txBody>
      </p:sp>
      <p:grpSp>
        <p:nvGrpSpPr>
          <p:cNvPr id="3" name="Group 2">
            <a:extLst>
              <a:ext uri="{FF2B5EF4-FFF2-40B4-BE49-F238E27FC236}">
                <a16:creationId xmlns:a16="http://schemas.microsoft.com/office/drawing/2014/main" id="{3872180B-1B2A-4D8D-B62D-DF125B2937AE}"/>
              </a:ext>
            </a:extLst>
          </p:cNvPr>
          <p:cNvGrpSpPr/>
          <p:nvPr/>
        </p:nvGrpSpPr>
        <p:grpSpPr>
          <a:xfrm>
            <a:off x="0" y="0"/>
            <a:ext cx="12192000" cy="440626"/>
            <a:chOff x="0" y="0"/>
            <a:chExt cx="12192000" cy="440626"/>
          </a:xfrm>
        </p:grpSpPr>
        <p:sp>
          <p:nvSpPr>
            <p:cNvPr id="4" name="Rectangle 3">
              <a:extLst>
                <a:ext uri="{FF2B5EF4-FFF2-40B4-BE49-F238E27FC236}">
                  <a16:creationId xmlns:a16="http://schemas.microsoft.com/office/drawing/2014/main" id="{AC099387-AB7D-4C5E-A8BA-4F7F8AB8D3A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Top Corners Rounded 4">
              <a:extLst>
                <a:ext uri="{FF2B5EF4-FFF2-40B4-BE49-F238E27FC236}">
                  <a16:creationId xmlns:a16="http://schemas.microsoft.com/office/drawing/2014/main" id="{0FC4D21D-A4D9-4EB2-B50E-DEE8740B501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6" name="Rectangle: Top Corners Rounded 5">
              <a:extLst>
                <a:ext uri="{FF2B5EF4-FFF2-40B4-BE49-F238E27FC236}">
                  <a16:creationId xmlns:a16="http://schemas.microsoft.com/office/drawing/2014/main" id="{85305108-6B82-4DDE-8B94-63A47D49A819}"/>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7" name="Rectangle: Top Corners Rounded 6">
              <a:extLst>
                <a:ext uri="{FF2B5EF4-FFF2-40B4-BE49-F238E27FC236}">
                  <a16:creationId xmlns:a16="http://schemas.microsoft.com/office/drawing/2014/main" id="{687B2FFD-FF2A-4768-996C-09DB4008067A}"/>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8" name="Rectangle: Top Corners Rounded 7">
              <a:extLst>
                <a:ext uri="{FF2B5EF4-FFF2-40B4-BE49-F238E27FC236}">
                  <a16:creationId xmlns:a16="http://schemas.microsoft.com/office/drawing/2014/main" id="{EB84991A-C63B-47BB-A812-A6BD050883FA}"/>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9" name="Rectangle: Top Corners Rounded 8">
              <a:extLst>
                <a:ext uri="{FF2B5EF4-FFF2-40B4-BE49-F238E27FC236}">
                  <a16:creationId xmlns:a16="http://schemas.microsoft.com/office/drawing/2014/main" id="{609A76FB-E3D4-4A8E-A083-A672113491F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1" name="Straight Arrow Connector 10">
            <a:extLst>
              <a:ext uri="{FF2B5EF4-FFF2-40B4-BE49-F238E27FC236}">
                <a16:creationId xmlns:a16="http://schemas.microsoft.com/office/drawing/2014/main" id="{71F96A34-C34E-4935-8342-F623445BDA11}"/>
              </a:ext>
            </a:extLst>
          </p:cNvPr>
          <p:cNvCxnSpPr/>
          <p:nvPr/>
        </p:nvCxnSpPr>
        <p:spPr>
          <a:xfrm>
            <a:off x="4012163" y="251927"/>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5A724854-28A4-4679-B495-0E458BB5B841}"/>
              </a:ext>
            </a:extLst>
          </p:cNvPr>
          <p:cNvSpPr>
            <a:spLocks noGrp="1"/>
          </p:cNvSpPr>
          <p:nvPr>
            <p:ph type="sldNum" sz="quarter" idx="12"/>
          </p:nvPr>
        </p:nvSpPr>
        <p:spPr/>
        <p:txBody>
          <a:bodyPr/>
          <a:lstStyle/>
          <a:p>
            <a:fld id="{86F9EFF2-DF63-40F5-BBEC-44A3FDA193BA}" type="slidenum">
              <a:rPr lang="en-US" smtClean="0"/>
              <a:t>15</a:t>
            </a:fld>
            <a:endParaRPr lang="en-US" dirty="0"/>
          </a:p>
        </p:txBody>
      </p:sp>
    </p:spTree>
    <p:extLst>
      <p:ext uri="{BB962C8B-B14F-4D97-AF65-F5344CB8AC3E}">
        <p14:creationId xmlns:p14="http://schemas.microsoft.com/office/powerpoint/2010/main" val="322582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49142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159035" y="1900907"/>
            <a:ext cx="4170366" cy="4916731"/>
          </a:xfrm>
          <a:prstGeom prst="rect">
            <a:avLst/>
          </a:prstGeom>
          <a:noFill/>
        </p:spPr>
        <p:txBody>
          <a:bodyPr wrap="square" rtlCol="0">
            <a:spAutoFit/>
          </a:bodyPr>
          <a:lstStyle/>
          <a:p>
            <a:r>
              <a:rPr lang="en-US" dirty="0">
                <a:solidFill>
                  <a:srgbClr val="FFFF00"/>
                </a:solidFill>
              </a:rPr>
              <a:t>Title:</a:t>
            </a:r>
            <a:r>
              <a:rPr lang="en-US" b="1" dirty="0">
                <a:solidFill>
                  <a:schemeClr val="bg1"/>
                </a:solidFill>
              </a:rPr>
              <a:t> </a:t>
            </a:r>
            <a:r>
              <a:rPr lang="en-US" dirty="0">
                <a:solidFill>
                  <a:schemeClr val="bg1"/>
                </a:solidFill>
              </a:rPr>
              <a:t>“A Puget Sound, whole-basin systems modeling framework for dynamically simulating transfers of water, nutrients and contaminants across terrestrial-marine boundaries, to help decision makers identify effective pollutant reduction strategies and estuarine recovery trajectories”</a:t>
            </a:r>
          </a:p>
          <a:p>
            <a:pPr>
              <a:spcBef>
                <a:spcPts val="900"/>
              </a:spcBef>
            </a:pPr>
            <a:r>
              <a:rPr lang="en-US" dirty="0">
                <a:solidFill>
                  <a:srgbClr val="FFFF00"/>
                </a:solidFill>
              </a:rPr>
              <a:t>Problem:</a:t>
            </a:r>
            <a:r>
              <a:rPr lang="en-US" b="1" dirty="0">
                <a:solidFill>
                  <a:schemeClr val="bg1"/>
                </a:solidFill>
              </a:rPr>
              <a:t> </a:t>
            </a:r>
            <a:r>
              <a:rPr lang="en-US" dirty="0">
                <a:solidFill>
                  <a:schemeClr val="bg1"/>
                </a:solidFill>
              </a:rPr>
              <a:t>Driven mostly by increasing pollutant inputs from activities of a rapidly expanding human population, the Puget Sound National Estuary is experiencing rapid declines in marine species such as endangered salmon and killer whales, eelgrass and other marine food web biota sensitive to low dissolved oxygen, toxic chemicals and habitat loss.</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742042"/>
            <a:ext cx="45107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29E2CEB-179B-4031-AD18-AE55082A9E9F}"/>
              </a:ext>
            </a:extLst>
          </p:cNvPr>
          <p:cNvGrpSpPr/>
          <p:nvPr/>
        </p:nvGrpSpPr>
        <p:grpSpPr>
          <a:xfrm>
            <a:off x="4645430" y="511925"/>
            <a:ext cx="7347473" cy="6234840"/>
            <a:chOff x="4645430" y="511925"/>
            <a:chExt cx="7347473" cy="6234840"/>
          </a:xfrm>
        </p:grpSpPr>
        <p:grpSp>
          <p:nvGrpSpPr>
            <p:cNvPr id="11" name="Group 10">
              <a:extLst>
                <a:ext uri="{FF2B5EF4-FFF2-40B4-BE49-F238E27FC236}">
                  <a16:creationId xmlns:a16="http://schemas.microsoft.com/office/drawing/2014/main" id="{EA1B9A09-2F7F-4873-9E50-331F74434EDE}"/>
                </a:ext>
              </a:extLst>
            </p:cNvPr>
            <p:cNvGrpSpPr/>
            <p:nvPr/>
          </p:nvGrpSpPr>
          <p:grpSpPr>
            <a:xfrm>
              <a:off x="4645430" y="511925"/>
              <a:ext cx="7347473" cy="6234840"/>
              <a:chOff x="4645430" y="511925"/>
              <a:chExt cx="7347473" cy="6234840"/>
            </a:xfrm>
          </p:grpSpPr>
          <p:grpSp>
            <p:nvGrpSpPr>
              <p:cNvPr id="9" name="Group 8">
                <a:extLst>
                  <a:ext uri="{FF2B5EF4-FFF2-40B4-BE49-F238E27FC236}">
                    <a16:creationId xmlns:a16="http://schemas.microsoft.com/office/drawing/2014/main" id="{E4BAC7A6-98C0-4666-B4DE-D2A843AC8A92}"/>
                  </a:ext>
                </a:extLst>
              </p:cNvPr>
              <p:cNvGrpSpPr/>
              <p:nvPr/>
            </p:nvGrpSpPr>
            <p:grpSpPr>
              <a:xfrm>
                <a:off x="4645430" y="511925"/>
                <a:ext cx="7347473" cy="6234840"/>
                <a:chOff x="4645430" y="511925"/>
                <a:chExt cx="7347473" cy="6234840"/>
              </a:xfrm>
            </p:grpSpPr>
            <p:pic>
              <p:nvPicPr>
                <p:cNvPr id="55" name="Picture 54">
                  <a:extLst>
                    <a:ext uri="{FF2B5EF4-FFF2-40B4-BE49-F238E27FC236}">
                      <a16:creationId xmlns:a16="http://schemas.microsoft.com/office/drawing/2014/main" id="{31836B7B-63A1-4270-95A9-3796B8D643CB}"/>
                    </a:ext>
                  </a:extLst>
                </p:cNvPr>
                <p:cNvPicPr>
                  <a:picLocks noChangeAspect="1"/>
                </p:cNvPicPr>
                <p:nvPr/>
              </p:nvPicPr>
              <p:blipFill>
                <a:blip r:embed="rId2"/>
                <a:stretch>
                  <a:fillRect/>
                </a:stretch>
              </p:blipFill>
              <p:spPr>
                <a:xfrm>
                  <a:off x="4645430" y="511925"/>
                  <a:ext cx="898364" cy="700793"/>
                </a:xfrm>
                <a:prstGeom prst="rect">
                  <a:avLst/>
                </a:prstGeom>
              </p:spPr>
            </p:pic>
            <p:sp>
              <p:nvSpPr>
                <p:cNvPr id="56" name="Rectangle 55">
                  <a:extLst>
                    <a:ext uri="{FF2B5EF4-FFF2-40B4-BE49-F238E27FC236}">
                      <a16:creationId xmlns:a16="http://schemas.microsoft.com/office/drawing/2014/main" id="{48F69777-09C6-4A4A-BC33-7B555664D0C5}"/>
                    </a:ext>
                  </a:extLst>
                </p:cNvPr>
                <p:cNvSpPr/>
                <p:nvPr/>
              </p:nvSpPr>
              <p:spPr>
                <a:xfrm>
                  <a:off x="4974263" y="6469766"/>
                  <a:ext cx="6678288" cy="276999"/>
                </a:xfrm>
                <a:prstGeom prst="rect">
                  <a:avLst/>
                </a:prstGeom>
              </p:spPr>
              <p:txBody>
                <a:bodyPr wrap="square">
                  <a:spAutoFit/>
                </a:bodyPr>
                <a:lstStyle/>
                <a:p>
                  <a:pPr algn="ctr"/>
                  <a:r>
                    <a:rPr lang="en-US" sz="1200" dirty="0">
                      <a:hlinkClick r:id="rId3"/>
                    </a:rPr>
                    <a:t>https://www.arcgis.com/apps/MapSeries/index.html?appid=907dd54271f44aa0b1f08efd7efc4e30</a:t>
                  </a:r>
                  <a:endParaRPr lang="en-US" sz="1200" dirty="0"/>
                </a:p>
              </p:txBody>
            </p:sp>
            <p:sp>
              <p:nvSpPr>
                <p:cNvPr id="58" name="TextBox 57">
                  <a:extLst>
                    <a:ext uri="{FF2B5EF4-FFF2-40B4-BE49-F238E27FC236}">
                      <a16:creationId xmlns:a16="http://schemas.microsoft.com/office/drawing/2014/main" id="{6465CA79-4FB5-483C-B099-D9797DD32747}"/>
                    </a:ext>
                  </a:extLst>
                </p:cNvPr>
                <p:cNvSpPr txBox="1"/>
                <p:nvPr/>
              </p:nvSpPr>
              <p:spPr>
                <a:xfrm>
                  <a:off x="6006099" y="680545"/>
                  <a:ext cx="4557658" cy="400110"/>
                </a:xfrm>
                <a:prstGeom prst="rect">
                  <a:avLst/>
                </a:prstGeom>
                <a:noFill/>
              </p:spPr>
              <p:txBody>
                <a:bodyPr wrap="none" rtlCol="0">
                  <a:spAutoFit/>
                </a:bodyPr>
                <a:lstStyle/>
                <a:p>
                  <a:pPr algn="ctr"/>
                  <a:r>
                    <a:rPr lang="en-US" sz="2000" dirty="0"/>
                    <a:t>Modeled Dissolved Oxygen – Puget Sound</a:t>
                  </a:r>
                </a:p>
              </p:txBody>
            </p:sp>
            <p:grpSp>
              <p:nvGrpSpPr>
                <p:cNvPr id="85" name="Group 84">
                  <a:extLst>
                    <a:ext uri="{FF2B5EF4-FFF2-40B4-BE49-F238E27FC236}">
                      <a16:creationId xmlns:a16="http://schemas.microsoft.com/office/drawing/2014/main" id="{110025E6-92EF-4BE2-84C6-DD897D8C614B}"/>
                    </a:ext>
                  </a:extLst>
                </p:cNvPr>
                <p:cNvGrpSpPr/>
                <p:nvPr/>
              </p:nvGrpSpPr>
              <p:grpSpPr>
                <a:xfrm>
                  <a:off x="4660464" y="1345561"/>
                  <a:ext cx="7332439" cy="5000182"/>
                  <a:chOff x="4660464" y="1198077"/>
                  <a:chExt cx="7332439" cy="5000182"/>
                </a:xfrm>
              </p:grpSpPr>
              <p:grpSp>
                <p:nvGrpSpPr>
                  <p:cNvPr id="67" name="Group 66">
                    <a:extLst>
                      <a:ext uri="{FF2B5EF4-FFF2-40B4-BE49-F238E27FC236}">
                        <a16:creationId xmlns:a16="http://schemas.microsoft.com/office/drawing/2014/main" id="{35B81242-7335-470A-A351-7A6AC1DDDF6E}"/>
                      </a:ext>
                    </a:extLst>
                  </p:cNvPr>
                  <p:cNvGrpSpPr/>
                  <p:nvPr/>
                </p:nvGrpSpPr>
                <p:grpSpPr>
                  <a:xfrm>
                    <a:off x="4660464" y="1198077"/>
                    <a:ext cx="7332439" cy="5000182"/>
                    <a:chOff x="4660464" y="1198077"/>
                    <a:chExt cx="7332439" cy="5000182"/>
                  </a:xfrm>
                </p:grpSpPr>
                <p:grpSp>
                  <p:nvGrpSpPr>
                    <p:cNvPr id="57" name="Group 56">
                      <a:extLst>
                        <a:ext uri="{FF2B5EF4-FFF2-40B4-BE49-F238E27FC236}">
                          <a16:creationId xmlns:a16="http://schemas.microsoft.com/office/drawing/2014/main" id="{AA5E6F44-A094-4D3D-97CF-DDD4863AD349}"/>
                        </a:ext>
                      </a:extLst>
                    </p:cNvPr>
                    <p:cNvGrpSpPr/>
                    <p:nvPr/>
                  </p:nvGrpSpPr>
                  <p:grpSpPr>
                    <a:xfrm>
                      <a:off x="4660464" y="1198077"/>
                      <a:ext cx="7332439" cy="5000182"/>
                      <a:chOff x="4801869" y="1198077"/>
                      <a:chExt cx="7332439" cy="5000182"/>
                    </a:xfrm>
                  </p:grpSpPr>
                  <p:pic>
                    <p:nvPicPr>
                      <p:cNvPr id="45" name="Picture 44">
                        <a:extLst>
                          <a:ext uri="{FF2B5EF4-FFF2-40B4-BE49-F238E27FC236}">
                            <a16:creationId xmlns:a16="http://schemas.microsoft.com/office/drawing/2014/main" id="{16E1F908-2E18-4FE9-8D8B-3F98DA3AA773}"/>
                          </a:ext>
                        </a:extLst>
                      </p:cNvPr>
                      <p:cNvPicPr>
                        <a:picLocks noChangeAspect="1"/>
                      </p:cNvPicPr>
                      <p:nvPr/>
                    </p:nvPicPr>
                    <p:blipFill rotWithShape="1">
                      <a:blip r:embed="rId4"/>
                      <a:srcRect l="52372"/>
                      <a:stretch/>
                    </p:blipFill>
                    <p:spPr>
                      <a:xfrm>
                        <a:off x="8481529" y="1515355"/>
                        <a:ext cx="3620568" cy="4676919"/>
                      </a:xfrm>
                      <a:prstGeom prst="rect">
                        <a:avLst/>
                      </a:prstGeom>
                      <a:ln>
                        <a:solidFill>
                          <a:schemeClr val="tx1"/>
                        </a:solidFill>
                      </a:ln>
                    </p:spPr>
                  </p:pic>
                  <p:pic>
                    <p:nvPicPr>
                      <p:cNvPr id="46" name="Picture 45">
                        <a:extLst>
                          <a:ext uri="{FF2B5EF4-FFF2-40B4-BE49-F238E27FC236}">
                            <a16:creationId xmlns:a16="http://schemas.microsoft.com/office/drawing/2014/main" id="{7D3FAAD2-6807-4686-98C8-F41F4385B6C6}"/>
                          </a:ext>
                        </a:extLst>
                      </p:cNvPr>
                      <p:cNvPicPr>
                        <a:picLocks noChangeAspect="1"/>
                      </p:cNvPicPr>
                      <p:nvPr/>
                    </p:nvPicPr>
                    <p:blipFill rotWithShape="1">
                      <a:blip r:embed="rId4"/>
                      <a:srcRect r="52760"/>
                      <a:stretch/>
                    </p:blipFill>
                    <p:spPr>
                      <a:xfrm>
                        <a:off x="4801869" y="1515355"/>
                        <a:ext cx="3595686" cy="4682904"/>
                      </a:xfrm>
                      <a:prstGeom prst="rect">
                        <a:avLst/>
                      </a:prstGeom>
                      <a:ln>
                        <a:solidFill>
                          <a:schemeClr val="tx1"/>
                        </a:solidFill>
                      </a:ln>
                    </p:spPr>
                  </p:pic>
                  <p:pic>
                    <p:nvPicPr>
                      <p:cNvPr id="47" name="Picture 46">
                        <a:extLst>
                          <a:ext uri="{FF2B5EF4-FFF2-40B4-BE49-F238E27FC236}">
                            <a16:creationId xmlns:a16="http://schemas.microsoft.com/office/drawing/2014/main" id="{47C04887-B4AD-435A-9609-EE50EAE1225E}"/>
                          </a:ext>
                        </a:extLst>
                      </p:cNvPr>
                      <p:cNvPicPr>
                        <a:picLocks noChangeAspect="1"/>
                      </p:cNvPicPr>
                      <p:nvPr/>
                    </p:nvPicPr>
                    <p:blipFill>
                      <a:blip r:embed="rId5"/>
                      <a:stretch>
                        <a:fillRect/>
                      </a:stretch>
                    </p:blipFill>
                    <p:spPr>
                      <a:xfrm>
                        <a:off x="8167123" y="3637332"/>
                        <a:ext cx="230431" cy="630565"/>
                      </a:xfrm>
                      <a:prstGeom prst="rect">
                        <a:avLst/>
                      </a:prstGeom>
                    </p:spPr>
                  </p:pic>
                  <p:sp>
                    <p:nvSpPr>
                      <p:cNvPr id="48" name="TextBox 47">
                        <a:extLst>
                          <a:ext uri="{FF2B5EF4-FFF2-40B4-BE49-F238E27FC236}">
                            <a16:creationId xmlns:a16="http://schemas.microsoft.com/office/drawing/2014/main" id="{5CFC10B8-0A44-4EE1-8D21-D136182C819E}"/>
                          </a:ext>
                        </a:extLst>
                      </p:cNvPr>
                      <p:cNvSpPr txBox="1"/>
                      <p:nvPr/>
                    </p:nvSpPr>
                    <p:spPr>
                      <a:xfrm rot="16200000">
                        <a:off x="7265779" y="3798725"/>
                        <a:ext cx="1935017" cy="307777"/>
                      </a:xfrm>
                      <a:prstGeom prst="rect">
                        <a:avLst/>
                      </a:prstGeom>
                      <a:noFill/>
                    </p:spPr>
                    <p:txBody>
                      <a:bodyPr wrap="none" rtlCol="0">
                        <a:spAutoFit/>
                      </a:bodyPr>
                      <a:lstStyle/>
                      <a:p>
                        <a:r>
                          <a:rPr lang="en-US" sz="1400" dirty="0"/>
                          <a:t>Dissolved Oxygen (mg/L</a:t>
                        </a:r>
                      </a:p>
                    </p:txBody>
                  </p:sp>
                  <p:pic>
                    <p:nvPicPr>
                      <p:cNvPr id="49" name="Picture 48">
                        <a:extLst>
                          <a:ext uri="{FF2B5EF4-FFF2-40B4-BE49-F238E27FC236}">
                            <a16:creationId xmlns:a16="http://schemas.microsoft.com/office/drawing/2014/main" id="{E26F0147-2248-49D8-99C3-2C4E306D6510}"/>
                          </a:ext>
                        </a:extLst>
                      </p:cNvPr>
                      <p:cNvPicPr>
                        <a:picLocks noChangeAspect="1"/>
                      </p:cNvPicPr>
                      <p:nvPr/>
                    </p:nvPicPr>
                    <p:blipFill>
                      <a:blip r:embed="rId5"/>
                      <a:stretch>
                        <a:fillRect/>
                      </a:stretch>
                    </p:blipFill>
                    <p:spPr>
                      <a:xfrm>
                        <a:off x="11923682" y="3535208"/>
                        <a:ext cx="178415" cy="630565"/>
                      </a:xfrm>
                      <a:prstGeom prst="rect">
                        <a:avLst/>
                      </a:prstGeom>
                    </p:spPr>
                  </p:pic>
                  <p:sp>
                    <p:nvSpPr>
                      <p:cNvPr id="50" name="TextBox 49">
                        <a:extLst>
                          <a:ext uri="{FF2B5EF4-FFF2-40B4-BE49-F238E27FC236}">
                            <a16:creationId xmlns:a16="http://schemas.microsoft.com/office/drawing/2014/main" id="{9FD897C2-B268-4BCB-90CB-934D0DFF7A3D}"/>
                          </a:ext>
                        </a:extLst>
                      </p:cNvPr>
                      <p:cNvSpPr txBox="1"/>
                      <p:nvPr/>
                    </p:nvSpPr>
                    <p:spPr>
                      <a:xfrm rot="16200000">
                        <a:off x="11012911" y="3798724"/>
                        <a:ext cx="1935017" cy="307777"/>
                      </a:xfrm>
                      <a:prstGeom prst="rect">
                        <a:avLst/>
                      </a:prstGeom>
                      <a:noFill/>
                    </p:spPr>
                    <p:txBody>
                      <a:bodyPr wrap="none" rtlCol="0">
                        <a:spAutoFit/>
                      </a:bodyPr>
                      <a:lstStyle/>
                      <a:p>
                        <a:r>
                          <a:rPr lang="en-US" sz="1400" dirty="0"/>
                          <a:t>Dissolved Oxygen (mg/L</a:t>
                        </a:r>
                      </a:p>
                    </p:txBody>
                  </p:sp>
                  <p:sp>
                    <p:nvSpPr>
                      <p:cNvPr id="52" name="TextBox 51">
                        <a:extLst>
                          <a:ext uri="{FF2B5EF4-FFF2-40B4-BE49-F238E27FC236}">
                            <a16:creationId xmlns:a16="http://schemas.microsoft.com/office/drawing/2014/main" id="{75DE0317-3997-4494-AA2F-18BDADAFCE8D}"/>
                          </a:ext>
                        </a:extLst>
                      </p:cNvPr>
                      <p:cNvSpPr txBox="1"/>
                      <p:nvPr/>
                    </p:nvSpPr>
                    <p:spPr>
                      <a:xfrm>
                        <a:off x="8548285" y="1198077"/>
                        <a:ext cx="3458319" cy="369332"/>
                      </a:xfrm>
                      <a:prstGeom prst="rect">
                        <a:avLst/>
                      </a:prstGeom>
                      <a:noFill/>
                    </p:spPr>
                    <p:txBody>
                      <a:bodyPr wrap="none" rtlCol="0">
                        <a:spAutoFit/>
                      </a:bodyPr>
                      <a:lstStyle/>
                      <a:p>
                        <a:pPr algn="ctr"/>
                        <a:r>
                          <a:rPr lang="en-US" dirty="0"/>
                          <a:t>Bottom layer, DO, September 24th </a:t>
                        </a:r>
                      </a:p>
                    </p:txBody>
                  </p:sp>
                  <p:pic>
                    <p:nvPicPr>
                      <p:cNvPr id="53" name="Picture 52">
                        <a:extLst>
                          <a:ext uri="{FF2B5EF4-FFF2-40B4-BE49-F238E27FC236}">
                            <a16:creationId xmlns:a16="http://schemas.microsoft.com/office/drawing/2014/main" id="{3DC09913-B1B8-41AD-AD1F-EB38305B95D8}"/>
                          </a:ext>
                        </a:extLst>
                      </p:cNvPr>
                      <p:cNvPicPr>
                        <a:picLocks noChangeAspect="1"/>
                      </p:cNvPicPr>
                      <p:nvPr/>
                    </p:nvPicPr>
                    <p:blipFill>
                      <a:blip r:embed="rId6"/>
                      <a:stretch>
                        <a:fillRect/>
                      </a:stretch>
                    </p:blipFill>
                    <p:spPr>
                      <a:xfrm>
                        <a:off x="5361742" y="1522425"/>
                        <a:ext cx="2055808" cy="146119"/>
                      </a:xfrm>
                      <a:prstGeom prst="rect">
                        <a:avLst/>
                      </a:prstGeom>
                    </p:spPr>
                  </p:pic>
                  <p:pic>
                    <p:nvPicPr>
                      <p:cNvPr id="54" name="Picture 53">
                        <a:extLst>
                          <a:ext uri="{FF2B5EF4-FFF2-40B4-BE49-F238E27FC236}">
                            <a16:creationId xmlns:a16="http://schemas.microsoft.com/office/drawing/2014/main" id="{B74636A2-26F0-4202-B1C3-6305FD00FEF1}"/>
                          </a:ext>
                        </a:extLst>
                      </p:cNvPr>
                      <p:cNvPicPr>
                        <a:picLocks noChangeAspect="1"/>
                      </p:cNvPicPr>
                      <p:nvPr/>
                    </p:nvPicPr>
                    <p:blipFill>
                      <a:blip r:embed="rId6"/>
                      <a:stretch>
                        <a:fillRect/>
                      </a:stretch>
                    </p:blipFill>
                    <p:spPr>
                      <a:xfrm>
                        <a:off x="9058621" y="1523994"/>
                        <a:ext cx="2055808" cy="146119"/>
                      </a:xfrm>
                      <a:prstGeom prst="rect">
                        <a:avLst/>
                      </a:prstGeom>
                    </p:spPr>
                  </p:pic>
                </p:grpSp>
                <p:sp>
                  <p:nvSpPr>
                    <p:cNvPr id="60" name="TextBox 59">
                      <a:extLst>
                        <a:ext uri="{FF2B5EF4-FFF2-40B4-BE49-F238E27FC236}">
                          <a16:creationId xmlns:a16="http://schemas.microsoft.com/office/drawing/2014/main" id="{C4CF1F6E-0A54-4976-8DF5-7F70A1042146}"/>
                        </a:ext>
                      </a:extLst>
                    </p:cNvPr>
                    <p:cNvSpPr txBox="1"/>
                    <p:nvPr/>
                  </p:nvSpPr>
                  <p:spPr>
                    <a:xfrm>
                      <a:off x="10742869" y="4374038"/>
                      <a:ext cx="617092" cy="276999"/>
                    </a:xfrm>
                    <a:prstGeom prst="rect">
                      <a:avLst/>
                    </a:prstGeom>
                    <a:noFill/>
                  </p:spPr>
                  <p:txBody>
                    <a:bodyPr wrap="none" rtlCol="0">
                      <a:spAutoFit/>
                    </a:bodyPr>
                    <a:lstStyle/>
                    <a:p>
                      <a:r>
                        <a:rPr lang="en-US" sz="1200" dirty="0"/>
                        <a:t>Seattle</a:t>
                      </a:r>
                    </a:p>
                  </p:txBody>
                </p:sp>
                <p:sp>
                  <p:nvSpPr>
                    <p:cNvPr id="61" name="TextBox 60">
                      <a:extLst>
                        <a:ext uri="{FF2B5EF4-FFF2-40B4-BE49-F238E27FC236}">
                          <a16:creationId xmlns:a16="http://schemas.microsoft.com/office/drawing/2014/main" id="{BA3F87ED-6626-4947-8D8E-AE23B262A319}"/>
                        </a:ext>
                      </a:extLst>
                    </p:cNvPr>
                    <p:cNvSpPr txBox="1"/>
                    <p:nvPr/>
                  </p:nvSpPr>
                  <p:spPr>
                    <a:xfrm>
                      <a:off x="9636574" y="5611764"/>
                      <a:ext cx="704039" cy="276999"/>
                    </a:xfrm>
                    <a:prstGeom prst="rect">
                      <a:avLst/>
                    </a:prstGeom>
                    <a:noFill/>
                  </p:spPr>
                  <p:txBody>
                    <a:bodyPr wrap="none" rtlCol="0">
                      <a:spAutoFit/>
                    </a:bodyPr>
                    <a:lstStyle/>
                    <a:p>
                      <a:r>
                        <a:rPr lang="en-US" sz="1200" dirty="0"/>
                        <a:t>Olympia</a:t>
                      </a:r>
                    </a:p>
                  </p:txBody>
                </p:sp>
                <p:sp>
                  <p:nvSpPr>
                    <p:cNvPr id="62" name="TextBox 61">
                      <a:extLst>
                        <a:ext uri="{FF2B5EF4-FFF2-40B4-BE49-F238E27FC236}">
                          <a16:creationId xmlns:a16="http://schemas.microsoft.com/office/drawing/2014/main" id="{1D8B2658-012E-49FB-A822-BB8C36A55DAF}"/>
                        </a:ext>
                      </a:extLst>
                    </p:cNvPr>
                    <p:cNvSpPr txBox="1"/>
                    <p:nvPr/>
                  </p:nvSpPr>
                  <p:spPr>
                    <a:xfrm>
                      <a:off x="7014734" y="4371734"/>
                      <a:ext cx="617092" cy="276999"/>
                    </a:xfrm>
                    <a:prstGeom prst="rect">
                      <a:avLst/>
                    </a:prstGeom>
                    <a:noFill/>
                  </p:spPr>
                  <p:txBody>
                    <a:bodyPr wrap="none" rtlCol="0">
                      <a:spAutoFit/>
                    </a:bodyPr>
                    <a:lstStyle/>
                    <a:p>
                      <a:r>
                        <a:rPr lang="en-US" sz="1200" dirty="0"/>
                        <a:t>Seattle</a:t>
                      </a:r>
                    </a:p>
                  </p:txBody>
                </p:sp>
                <p:sp>
                  <p:nvSpPr>
                    <p:cNvPr id="63" name="TextBox 62">
                      <a:extLst>
                        <a:ext uri="{FF2B5EF4-FFF2-40B4-BE49-F238E27FC236}">
                          <a16:creationId xmlns:a16="http://schemas.microsoft.com/office/drawing/2014/main" id="{CAFECBBA-DEAD-472E-8520-1AD865FA4E23}"/>
                        </a:ext>
                      </a:extLst>
                    </p:cNvPr>
                    <p:cNvSpPr txBox="1"/>
                    <p:nvPr/>
                  </p:nvSpPr>
                  <p:spPr>
                    <a:xfrm>
                      <a:off x="5908439" y="5609460"/>
                      <a:ext cx="704039" cy="276999"/>
                    </a:xfrm>
                    <a:prstGeom prst="rect">
                      <a:avLst/>
                    </a:prstGeom>
                    <a:noFill/>
                  </p:spPr>
                  <p:txBody>
                    <a:bodyPr wrap="none" rtlCol="0">
                      <a:spAutoFit/>
                    </a:bodyPr>
                    <a:lstStyle/>
                    <a:p>
                      <a:r>
                        <a:rPr lang="en-US" sz="1200" dirty="0"/>
                        <a:t>Olympia</a:t>
                      </a:r>
                    </a:p>
                  </p:txBody>
                </p:sp>
              </p:grpSp>
              <p:pic>
                <p:nvPicPr>
                  <p:cNvPr id="68" name="Picture 67">
                    <a:extLst>
                      <a:ext uri="{FF2B5EF4-FFF2-40B4-BE49-F238E27FC236}">
                        <a16:creationId xmlns:a16="http://schemas.microsoft.com/office/drawing/2014/main" id="{320FCBF3-9770-4A03-BDE2-0F2E58E3864C}"/>
                      </a:ext>
                    </a:extLst>
                  </p:cNvPr>
                  <p:cNvPicPr>
                    <a:picLocks noChangeAspect="1"/>
                  </p:cNvPicPr>
                  <p:nvPr/>
                </p:nvPicPr>
                <p:blipFill>
                  <a:blip r:embed="rId7"/>
                  <a:stretch>
                    <a:fillRect/>
                  </a:stretch>
                </p:blipFill>
                <p:spPr>
                  <a:xfrm>
                    <a:off x="5003065" y="1617755"/>
                    <a:ext cx="2598022" cy="4268704"/>
                  </a:xfrm>
                  <a:prstGeom prst="rect">
                    <a:avLst/>
                  </a:prstGeom>
                </p:spPr>
              </p:pic>
              <p:sp>
                <p:nvSpPr>
                  <p:cNvPr id="84" name="TextBox 83">
                    <a:extLst>
                      <a:ext uri="{FF2B5EF4-FFF2-40B4-BE49-F238E27FC236}">
                        <a16:creationId xmlns:a16="http://schemas.microsoft.com/office/drawing/2014/main" id="{9FBB6A68-62F7-47DF-AA47-662FF588AE9E}"/>
                      </a:ext>
                    </a:extLst>
                  </p:cNvPr>
                  <p:cNvSpPr txBox="1"/>
                  <p:nvPr/>
                </p:nvSpPr>
                <p:spPr>
                  <a:xfrm>
                    <a:off x="5056684" y="1199182"/>
                    <a:ext cx="2748509" cy="369332"/>
                  </a:xfrm>
                  <a:prstGeom prst="rect">
                    <a:avLst/>
                  </a:prstGeom>
                  <a:noFill/>
                </p:spPr>
                <p:txBody>
                  <a:bodyPr wrap="none" rtlCol="0">
                    <a:spAutoFit/>
                  </a:bodyPr>
                  <a:lstStyle/>
                  <a:p>
                    <a:pPr algn="ctr"/>
                    <a:r>
                      <a:rPr lang="en-US" dirty="0"/>
                      <a:t>Bottom layer, DO, April 5</a:t>
                    </a:r>
                    <a:r>
                      <a:rPr lang="en-US" baseline="30000" dirty="0"/>
                      <a:t>th</a:t>
                    </a:r>
                    <a:r>
                      <a:rPr lang="en-US" dirty="0"/>
                      <a:t> </a:t>
                    </a:r>
                  </a:p>
                </p:txBody>
              </p:sp>
            </p:grpSp>
          </p:grpSp>
          <p:grpSp>
            <p:nvGrpSpPr>
              <p:cNvPr id="10" name="Group 9">
                <a:extLst>
                  <a:ext uri="{FF2B5EF4-FFF2-40B4-BE49-F238E27FC236}">
                    <a16:creationId xmlns:a16="http://schemas.microsoft.com/office/drawing/2014/main" id="{71B9C4FD-94CF-4148-88EF-3957EDA2DD38}"/>
                  </a:ext>
                </a:extLst>
              </p:cNvPr>
              <p:cNvGrpSpPr/>
              <p:nvPr/>
            </p:nvGrpSpPr>
            <p:grpSpPr>
              <a:xfrm>
                <a:off x="5916329" y="1039898"/>
                <a:ext cx="3630399" cy="4984213"/>
                <a:chOff x="5916329" y="1039898"/>
                <a:chExt cx="3630399" cy="4984213"/>
              </a:xfrm>
            </p:grpSpPr>
            <p:sp>
              <p:nvSpPr>
                <p:cNvPr id="66" name="TextBox 65">
                  <a:extLst>
                    <a:ext uri="{FF2B5EF4-FFF2-40B4-BE49-F238E27FC236}">
                      <a16:creationId xmlns:a16="http://schemas.microsoft.com/office/drawing/2014/main" id="{9439620C-9E90-492A-BCE1-624AA41094D3}"/>
                    </a:ext>
                  </a:extLst>
                </p:cNvPr>
                <p:cNvSpPr txBox="1"/>
                <p:nvPr/>
              </p:nvSpPr>
              <p:spPr>
                <a:xfrm>
                  <a:off x="7060984" y="1039898"/>
                  <a:ext cx="2485744" cy="369332"/>
                </a:xfrm>
                <a:prstGeom prst="rect">
                  <a:avLst/>
                </a:prstGeom>
                <a:noFill/>
              </p:spPr>
              <p:txBody>
                <a:bodyPr wrap="none" rtlCol="0">
                  <a:spAutoFit/>
                </a:bodyPr>
                <a:lstStyle/>
                <a:p>
                  <a:pPr algn="ctr"/>
                  <a:r>
                    <a:rPr lang="en-US" i="1" dirty="0"/>
                    <a:t>Salish Sea Model Results</a:t>
                  </a:r>
                </a:p>
              </p:txBody>
            </p:sp>
            <p:sp>
              <p:nvSpPr>
                <p:cNvPr id="36" name="TextBox 35">
                  <a:extLst>
                    <a:ext uri="{FF2B5EF4-FFF2-40B4-BE49-F238E27FC236}">
                      <a16:creationId xmlns:a16="http://schemas.microsoft.com/office/drawing/2014/main" id="{596C72E5-5D62-473F-8EC0-7A0D35207A52}"/>
                    </a:ext>
                  </a:extLst>
                </p:cNvPr>
                <p:cNvSpPr txBox="1"/>
                <p:nvPr/>
              </p:nvSpPr>
              <p:spPr>
                <a:xfrm>
                  <a:off x="7022624" y="4509386"/>
                  <a:ext cx="617092" cy="276999"/>
                </a:xfrm>
                <a:prstGeom prst="rect">
                  <a:avLst/>
                </a:prstGeom>
                <a:noFill/>
              </p:spPr>
              <p:txBody>
                <a:bodyPr wrap="none" rtlCol="0">
                  <a:spAutoFit/>
                </a:bodyPr>
                <a:lstStyle/>
                <a:p>
                  <a:r>
                    <a:rPr lang="en-US" sz="1200" dirty="0"/>
                    <a:t>Seattle</a:t>
                  </a:r>
                </a:p>
              </p:txBody>
            </p:sp>
            <p:sp>
              <p:nvSpPr>
                <p:cNvPr id="37" name="TextBox 36">
                  <a:extLst>
                    <a:ext uri="{FF2B5EF4-FFF2-40B4-BE49-F238E27FC236}">
                      <a16:creationId xmlns:a16="http://schemas.microsoft.com/office/drawing/2014/main" id="{10FF36DC-8FC8-4597-8151-B50CEC87096C}"/>
                    </a:ext>
                  </a:extLst>
                </p:cNvPr>
                <p:cNvSpPr txBox="1"/>
                <p:nvPr/>
              </p:nvSpPr>
              <p:spPr>
                <a:xfrm>
                  <a:off x="5916329" y="5747112"/>
                  <a:ext cx="704039" cy="276999"/>
                </a:xfrm>
                <a:prstGeom prst="rect">
                  <a:avLst/>
                </a:prstGeom>
                <a:noFill/>
              </p:spPr>
              <p:txBody>
                <a:bodyPr wrap="none" rtlCol="0">
                  <a:spAutoFit/>
                </a:bodyPr>
                <a:lstStyle/>
                <a:p>
                  <a:r>
                    <a:rPr lang="en-US" sz="1200" dirty="0"/>
                    <a:t>Olympia</a:t>
                  </a:r>
                </a:p>
              </p:txBody>
            </p:sp>
          </p:grpSp>
        </p:grpSp>
        <p:sp>
          <p:nvSpPr>
            <p:cNvPr id="40" name="TextBox 39">
              <a:extLst>
                <a:ext uri="{FF2B5EF4-FFF2-40B4-BE49-F238E27FC236}">
                  <a16:creationId xmlns:a16="http://schemas.microsoft.com/office/drawing/2014/main" id="{0BAD03D5-25E4-407B-819E-AA12661E328B}"/>
                </a:ext>
              </a:extLst>
            </p:cNvPr>
            <p:cNvSpPr txBox="1"/>
            <p:nvPr/>
          </p:nvSpPr>
          <p:spPr>
            <a:xfrm>
              <a:off x="5106129" y="2749818"/>
              <a:ext cx="1192955" cy="276999"/>
            </a:xfrm>
            <a:prstGeom prst="rect">
              <a:avLst/>
            </a:prstGeom>
            <a:noFill/>
          </p:spPr>
          <p:txBody>
            <a:bodyPr wrap="none" rtlCol="0">
              <a:spAutoFit/>
            </a:bodyPr>
            <a:lstStyle/>
            <a:p>
              <a:r>
                <a:rPr lang="en-US" sz="1200" dirty="0"/>
                <a:t>San Juan Islands</a:t>
              </a:r>
            </a:p>
          </p:txBody>
        </p:sp>
        <p:sp>
          <p:nvSpPr>
            <p:cNvPr id="41" name="TextBox 40">
              <a:extLst>
                <a:ext uri="{FF2B5EF4-FFF2-40B4-BE49-F238E27FC236}">
                  <a16:creationId xmlns:a16="http://schemas.microsoft.com/office/drawing/2014/main" id="{FD71E522-3226-4B13-BDAE-EDAB2A729312}"/>
                </a:ext>
              </a:extLst>
            </p:cNvPr>
            <p:cNvSpPr txBox="1"/>
            <p:nvPr/>
          </p:nvSpPr>
          <p:spPr>
            <a:xfrm>
              <a:off x="8795638" y="2774481"/>
              <a:ext cx="1192955" cy="276999"/>
            </a:xfrm>
            <a:prstGeom prst="rect">
              <a:avLst/>
            </a:prstGeom>
            <a:noFill/>
          </p:spPr>
          <p:txBody>
            <a:bodyPr wrap="none" rtlCol="0">
              <a:spAutoFit/>
            </a:bodyPr>
            <a:lstStyle/>
            <a:p>
              <a:r>
                <a:rPr lang="en-US" sz="1200" dirty="0"/>
                <a:t>San Juan Islands</a:t>
              </a:r>
            </a:p>
          </p:txBody>
        </p:sp>
      </p:grpSp>
      <p:sp>
        <p:nvSpPr>
          <p:cNvPr id="44" name="TextBox 43">
            <a:extLst>
              <a:ext uri="{FF2B5EF4-FFF2-40B4-BE49-F238E27FC236}">
                <a16:creationId xmlns:a16="http://schemas.microsoft.com/office/drawing/2014/main" id="{BB2EBAE6-9CFE-49A6-BD1D-AE94613D68E8}"/>
              </a:ext>
            </a:extLst>
          </p:cNvPr>
          <p:cNvSpPr txBox="1"/>
          <p:nvPr/>
        </p:nvSpPr>
        <p:spPr>
          <a:xfrm>
            <a:off x="154424" y="837737"/>
            <a:ext cx="4375821" cy="651460"/>
          </a:xfrm>
          <a:prstGeom prst="rect">
            <a:avLst/>
          </a:prstGeom>
          <a:noFill/>
        </p:spPr>
        <p:txBody>
          <a:bodyPr wrap="square" rtlCol="0">
            <a:spAutoFit/>
          </a:bodyPr>
          <a:lstStyle/>
          <a:p>
            <a:pPr>
              <a:spcBef>
                <a:spcPts val="1200"/>
              </a:spcBef>
            </a:pPr>
            <a:r>
              <a:rPr lang="en-US" sz="1600" dirty="0">
                <a:solidFill>
                  <a:schemeClr val="bg1"/>
                </a:solidFill>
              </a:rPr>
              <a:t>SSWR Project 5.2.2 (FY20-22)</a:t>
            </a:r>
          </a:p>
          <a:p>
            <a:pPr>
              <a:spcBef>
                <a:spcPts val="400"/>
              </a:spcBef>
            </a:pPr>
            <a:r>
              <a:rPr lang="en-US" sz="1700" dirty="0">
                <a:solidFill>
                  <a:srgbClr val="FFFF00"/>
                </a:solidFill>
              </a:rPr>
              <a:t>Puget Sound Basin-Scale Nutrient Remediation</a:t>
            </a:r>
          </a:p>
        </p:txBody>
      </p:sp>
      <p:sp>
        <p:nvSpPr>
          <p:cNvPr id="16" name="Slide Number Placeholder 15">
            <a:extLst>
              <a:ext uri="{FF2B5EF4-FFF2-40B4-BE49-F238E27FC236}">
                <a16:creationId xmlns:a16="http://schemas.microsoft.com/office/drawing/2014/main" id="{17B562C1-C304-4189-92A7-E744E1D97764}"/>
              </a:ext>
            </a:extLst>
          </p:cNvPr>
          <p:cNvSpPr>
            <a:spLocks noGrp="1"/>
          </p:cNvSpPr>
          <p:nvPr>
            <p:ph type="sldNum" sz="quarter" idx="12"/>
          </p:nvPr>
        </p:nvSpPr>
        <p:spPr>
          <a:xfrm>
            <a:off x="-65048" y="6534766"/>
            <a:ext cx="366131" cy="365125"/>
          </a:xfrm>
        </p:spPr>
        <p:txBody>
          <a:bodyPr/>
          <a:lstStyle/>
          <a:p>
            <a:fld id="{86F9EFF2-DF63-40F5-BBEC-44A3FDA193BA}" type="slidenum">
              <a:rPr lang="en-US" smtClean="0">
                <a:solidFill>
                  <a:schemeClr val="bg1"/>
                </a:solidFill>
              </a:rPr>
              <a:t>16</a:t>
            </a:fld>
            <a:endParaRPr lang="en-US" dirty="0">
              <a:solidFill>
                <a:schemeClr val="bg1"/>
              </a:solidFill>
            </a:endParaRPr>
          </a:p>
        </p:txBody>
      </p:sp>
    </p:spTree>
    <p:extLst>
      <p:ext uri="{BB962C8B-B14F-4D97-AF65-F5344CB8AC3E}">
        <p14:creationId xmlns:p14="http://schemas.microsoft.com/office/powerpoint/2010/main" val="3480488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07148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31495" y="2181861"/>
            <a:ext cx="4718218" cy="4455066"/>
          </a:xfrm>
          <a:prstGeom prst="rect">
            <a:avLst/>
          </a:prstGeom>
          <a:noFill/>
        </p:spPr>
        <p:txBody>
          <a:bodyPr wrap="square" rtlCol="0">
            <a:spAutoFit/>
          </a:bodyPr>
          <a:lstStyle/>
          <a:p>
            <a:pPr marL="168275" indent="-168275">
              <a:spcBef>
                <a:spcPts val="600"/>
              </a:spcBef>
              <a:buFont typeface="Arial" panose="020B0604020202020204" pitchFamily="34" charset="0"/>
              <a:buChar char="•"/>
            </a:pPr>
            <a:r>
              <a:rPr lang="en-US" sz="1600" dirty="0">
                <a:solidFill>
                  <a:schemeClr val="bg1"/>
                </a:solidFill>
              </a:rPr>
              <a:t>Nutrients and other pollutants entering Puget Sound are steadily increasing as urban and rural land uses intensify. </a:t>
            </a:r>
          </a:p>
          <a:p>
            <a:pPr marL="168275" indent="-168275">
              <a:spcBef>
                <a:spcPts val="900"/>
              </a:spcBef>
              <a:buFont typeface="Arial" panose="020B0604020202020204" pitchFamily="34" charset="0"/>
              <a:buChar char="•"/>
            </a:pPr>
            <a:r>
              <a:rPr lang="en-US" sz="1600" dirty="0">
                <a:solidFill>
                  <a:schemeClr val="bg1"/>
                </a:solidFill>
              </a:rPr>
              <a:t>Excess nitrogen loads are especially problematic for Puget Sound marine life, contributing to algal blooms, low dissolved oxygen (hypoxia) and consequent “dead zones“. </a:t>
            </a:r>
          </a:p>
          <a:p>
            <a:pPr marL="168275" indent="-168275">
              <a:spcBef>
                <a:spcPts val="1200"/>
              </a:spcBef>
              <a:buFont typeface="Arial" panose="020B0604020202020204" pitchFamily="34" charset="0"/>
              <a:buChar char="•"/>
            </a:pPr>
            <a:r>
              <a:rPr lang="en-US" sz="1600" dirty="0">
                <a:solidFill>
                  <a:schemeClr val="bg1"/>
                </a:solidFill>
              </a:rPr>
              <a:t>Nitrogen inputs to Puget Sound have many sources and modes of transfer from land to estuary </a:t>
            </a:r>
            <a:r>
              <a:rPr lang="en-US" sz="1600" dirty="0">
                <a:solidFill>
                  <a:srgbClr val="FFFF99"/>
                </a:solidFill>
              </a:rPr>
              <a:t>(see inset)</a:t>
            </a:r>
            <a:r>
              <a:rPr lang="en-US" sz="1600" dirty="0">
                <a:solidFill>
                  <a:schemeClr val="bg1"/>
                </a:solidFill>
              </a:rPr>
              <a:t>.</a:t>
            </a:r>
            <a:r>
              <a:rPr lang="en-US" sz="1600" dirty="0">
                <a:solidFill>
                  <a:srgbClr val="FFFF00"/>
                </a:solidFill>
              </a:rPr>
              <a:t> </a:t>
            </a:r>
            <a:r>
              <a:rPr lang="en-US" sz="1600" dirty="0">
                <a:solidFill>
                  <a:schemeClr val="bg1"/>
                </a:solidFill>
              </a:rPr>
              <a:t>Local, state, federal and private stakeholders have committed significant resources to quantifying these terrestrial- marine sources and transfers.</a:t>
            </a:r>
          </a:p>
          <a:p>
            <a:pPr marL="168275" indent="-168275">
              <a:spcBef>
                <a:spcPts val="1200"/>
              </a:spcBef>
              <a:buFont typeface="Arial" panose="020B0604020202020204" pitchFamily="34" charset="0"/>
              <a:buChar char="•"/>
            </a:pPr>
            <a:r>
              <a:rPr lang="en-US" sz="1600" dirty="0">
                <a:solidFill>
                  <a:srgbClr val="FFFF99"/>
                </a:solidFill>
              </a:rPr>
              <a:t>A major challenge will be to synthesize the enormous amounts of empirical data to support predictive assessments </a:t>
            </a:r>
            <a:r>
              <a:rPr lang="en-US" sz="1600" dirty="0">
                <a:solidFill>
                  <a:schemeClr val="bg1"/>
                </a:solidFill>
              </a:rPr>
              <a:t>of terrestrial and marine nutrient fate and transport.</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602077"/>
            <a:ext cx="50714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CF4320-1BC3-48DD-9904-DC3130109DA7}"/>
              </a:ext>
            </a:extLst>
          </p:cNvPr>
          <p:cNvSpPr txBox="1"/>
          <p:nvPr/>
        </p:nvSpPr>
        <p:spPr>
          <a:xfrm>
            <a:off x="5767082" y="760986"/>
            <a:ext cx="5729325" cy="461665"/>
          </a:xfrm>
          <a:prstGeom prst="rect">
            <a:avLst/>
          </a:prstGeom>
          <a:solidFill>
            <a:schemeClr val="bg1"/>
          </a:solidFill>
        </p:spPr>
        <p:txBody>
          <a:bodyPr wrap="none" rtlCol="0">
            <a:spAutoFit/>
          </a:bodyPr>
          <a:lstStyle/>
          <a:p>
            <a:r>
              <a:rPr lang="en-US" sz="2400" dirty="0"/>
              <a:t>Puget Sound Nitrogen Sources and Transfers</a:t>
            </a:r>
          </a:p>
        </p:txBody>
      </p:sp>
      <p:pic>
        <p:nvPicPr>
          <p:cNvPr id="9" name="Picture 8">
            <a:extLst>
              <a:ext uri="{FF2B5EF4-FFF2-40B4-BE49-F238E27FC236}">
                <a16:creationId xmlns:a16="http://schemas.microsoft.com/office/drawing/2014/main" id="{9C8626AC-D188-4C67-90E8-15F23D0D3E8B}"/>
              </a:ext>
            </a:extLst>
          </p:cNvPr>
          <p:cNvPicPr>
            <a:picLocks noChangeAspect="1"/>
          </p:cNvPicPr>
          <p:nvPr/>
        </p:nvPicPr>
        <p:blipFill>
          <a:blip r:embed="rId2"/>
          <a:stretch>
            <a:fillRect/>
          </a:stretch>
        </p:blipFill>
        <p:spPr>
          <a:xfrm>
            <a:off x="5112257" y="1309589"/>
            <a:ext cx="7038975" cy="5143500"/>
          </a:xfrm>
          <a:prstGeom prst="rect">
            <a:avLst/>
          </a:prstGeom>
        </p:spPr>
      </p:pic>
      <p:sp>
        <p:nvSpPr>
          <p:cNvPr id="11" name="TextBox 10">
            <a:extLst>
              <a:ext uri="{FF2B5EF4-FFF2-40B4-BE49-F238E27FC236}">
                <a16:creationId xmlns:a16="http://schemas.microsoft.com/office/drawing/2014/main" id="{19DD46CB-5406-4F3A-8EB4-736F71DDFFA1}"/>
              </a:ext>
            </a:extLst>
          </p:cNvPr>
          <p:cNvSpPr txBox="1"/>
          <p:nvPr/>
        </p:nvSpPr>
        <p:spPr>
          <a:xfrm>
            <a:off x="5141166" y="6600845"/>
            <a:ext cx="5599610" cy="253916"/>
          </a:xfrm>
          <a:prstGeom prst="rect">
            <a:avLst/>
          </a:prstGeom>
          <a:noFill/>
        </p:spPr>
        <p:txBody>
          <a:bodyPr wrap="none" rtlCol="0">
            <a:spAutoFit/>
          </a:bodyPr>
          <a:lstStyle/>
          <a:p>
            <a:r>
              <a:rPr lang="en-US" sz="1050" dirty="0">
                <a:hlinkClick r:id="rId3"/>
              </a:rPr>
              <a:t>https://www.arcgis.com/apps/MapSeries/index.html?appid=907dd54271f44aa0b1f08efd7efc4e30</a:t>
            </a:r>
            <a:endParaRPr lang="en-US" sz="1050" dirty="0"/>
          </a:p>
        </p:txBody>
      </p:sp>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4"/>
          <a:stretch>
            <a:fillRect/>
          </a:stretch>
        </p:blipFill>
        <p:spPr>
          <a:xfrm>
            <a:off x="5157121" y="6121366"/>
            <a:ext cx="1657348" cy="481012"/>
          </a:xfrm>
          <a:prstGeom prst="rect">
            <a:avLst/>
          </a:prstGeom>
        </p:spPr>
      </p:pic>
      <p:sp>
        <p:nvSpPr>
          <p:cNvPr id="20" name="TextBox 19">
            <a:extLst>
              <a:ext uri="{FF2B5EF4-FFF2-40B4-BE49-F238E27FC236}">
                <a16:creationId xmlns:a16="http://schemas.microsoft.com/office/drawing/2014/main" id="{2B27DE76-6226-4C97-A1D9-F0AEE55EC06F}"/>
              </a:ext>
            </a:extLst>
          </p:cNvPr>
          <p:cNvSpPr txBox="1"/>
          <p:nvPr/>
        </p:nvSpPr>
        <p:spPr>
          <a:xfrm>
            <a:off x="189149" y="725765"/>
            <a:ext cx="4848873" cy="682238"/>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30" name="TextBox 29">
            <a:extLst>
              <a:ext uri="{FF2B5EF4-FFF2-40B4-BE49-F238E27FC236}">
                <a16:creationId xmlns:a16="http://schemas.microsoft.com/office/drawing/2014/main" id="{4CD7B93B-9483-4ED3-A403-CAEE24C063E1}"/>
              </a:ext>
            </a:extLst>
          </p:cNvPr>
          <p:cNvSpPr txBox="1"/>
          <p:nvPr/>
        </p:nvSpPr>
        <p:spPr>
          <a:xfrm>
            <a:off x="183730" y="1775708"/>
            <a:ext cx="1496628"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Challenges</a:t>
            </a:r>
          </a:p>
        </p:txBody>
      </p:sp>
      <p:sp>
        <p:nvSpPr>
          <p:cNvPr id="16" name="Slide Number Placeholder 15">
            <a:extLst>
              <a:ext uri="{FF2B5EF4-FFF2-40B4-BE49-F238E27FC236}">
                <a16:creationId xmlns:a16="http://schemas.microsoft.com/office/drawing/2014/main" id="{6A870DAE-314D-4100-ABB3-F93A42E7CA57}"/>
              </a:ext>
            </a:extLst>
          </p:cNvPr>
          <p:cNvSpPr>
            <a:spLocks noGrp="1"/>
          </p:cNvSpPr>
          <p:nvPr>
            <p:ph type="sldNum" sz="quarter" idx="12"/>
          </p:nvPr>
        </p:nvSpPr>
        <p:spPr>
          <a:xfrm>
            <a:off x="46466" y="6467860"/>
            <a:ext cx="366131" cy="365125"/>
          </a:xfrm>
        </p:spPr>
        <p:txBody>
          <a:bodyPr/>
          <a:lstStyle/>
          <a:p>
            <a:fld id="{86F9EFF2-DF63-40F5-BBEC-44A3FDA193BA}" type="slidenum">
              <a:rPr lang="en-US" smtClean="0">
                <a:solidFill>
                  <a:schemeClr val="bg1"/>
                </a:solidFill>
              </a:rPr>
              <a:t>17</a:t>
            </a:fld>
            <a:endParaRPr lang="en-US" dirty="0">
              <a:solidFill>
                <a:schemeClr val="bg1"/>
              </a:solidFill>
            </a:endParaRPr>
          </a:p>
        </p:txBody>
      </p:sp>
    </p:spTree>
    <p:extLst>
      <p:ext uri="{BB962C8B-B14F-4D97-AF65-F5344CB8AC3E}">
        <p14:creationId xmlns:p14="http://schemas.microsoft.com/office/powerpoint/2010/main" val="3216889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7473612-8C90-4CEA-A320-73AB46C9C858}"/>
              </a:ext>
            </a:extLst>
          </p:cNvPr>
          <p:cNvGrpSpPr/>
          <p:nvPr/>
        </p:nvGrpSpPr>
        <p:grpSpPr>
          <a:xfrm>
            <a:off x="6195274" y="1066462"/>
            <a:ext cx="5944413" cy="5431911"/>
            <a:chOff x="6120626" y="2130149"/>
            <a:chExt cx="5944413" cy="5431911"/>
          </a:xfrm>
        </p:grpSpPr>
        <p:sp>
          <p:nvSpPr>
            <p:cNvPr id="39" name="Rectangle 38">
              <a:extLst>
                <a:ext uri="{FF2B5EF4-FFF2-40B4-BE49-F238E27FC236}">
                  <a16:creationId xmlns:a16="http://schemas.microsoft.com/office/drawing/2014/main" id="{0CCCC1D9-4BF4-4F43-A237-1AD473F51A4A}"/>
                </a:ext>
              </a:extLst>
            </p:cNvPr>
            <p:cNvSpPr/>
            <p:nvPr/>
          </p:nvSpPr>
          <p:spPr>
            <a:xfrm>
              <a:off x="6120626" y="2130149"/>
              <a:ext cx="5944413" cy="5431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5ED6D1-E7A0-4E88-A9D3-F57161C59A9B}"/>
                </a:ext>
              </a:extLst>
            </p:cNvPr>
            <p:cNvPicPr>
              <a:picLocks noChangeAspect="1"/>
            </p:cNvPicPr>
            <p:nvPr/>
          </p:nvPicPr>
          <p:blipFill>
            <a:blip r:embed="rId2"/>
            <a:stretch>
              <a:fillRect/>
            </a:stretch>
          </p:blipFill>
          <p:spPr>
            <a:xfrm>
              <a:off x="6176864" y="2265942"/>
              <a:ext cx="5811019" cy="5087303"/>
            </a:xfrm>
            <a:prstGeom prst="rect">
              <a:avLst/>
            </a:prstGeom>
            <a:ln w="12700">
              <a:solidFill>
                <a:schemeClr val="tx1"/>
              </a:solidFill>
            </a:ln>
          </p:spPr>
        </p:pic>
      </p:grpSp>
      <p:sp>
        <p:nvSpPr>
          <p:cNvPr id="17" name="Rectangle 16">
            <a:extLst>
              <a:ext uri="{FF2B5EF4-FFF2-40B4-BE49-F238E27FC236}">
                <a16:creationId xmlns:a16="http://schemas.microsoft.com/office/drawing/2014/main" id="{ABE8619E-EDE3-40A0-B25E-371A45048D27}"/>
              </a:ext>
            </a:extLst>
          </p:cNvPr>
          <p:cNvSpPr/>
          <p:nvPr/>
        </p:nvSpPr>
        <p:spPr>
          <a:xfrm>
            <a:off x="0" y="23082"/>
            <a:ext cx="6096000"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318268"/>
            <a:ext cx="609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49CCAB8-1A33-4CF2-A719-15B147B1BB88}"/>
              </a:ext>
            </a:extLst>
          </p:cNvPr>
          <p:cNvSpPr txBox="1"/>
          <p:nvPr/>
        </p:nvSpPr>
        <p:spPr>
          <a:xfrm>
            <a:off x="271020" y="1844553"/>
            <a:ext cx="5681911" cy="4755148"/>
          </a:xfrm>
          <a:prstGeom prst="rect">
            <a:avLst/>
          </a:prstGeom>
          <a:noFill/>
        </p:spPr>
        <p:txBody>
          <a:bodyPr wrap="square" rtlCol="0">
            <a:spAutoFit/>
          </a:bodyPr>
          <a:lstStyle/>
          <a:p>
            <a:pPr marL="285750" indent="-285750">
              <a:spcBef>
                <a:spcPts val="900"/>
              </a:spcBef>
              <a:buFont typeface="Arial" panose="020B0604020202020204" pitchFamily="34" charset="0"/>
              <a:buChar char="•"/>
            </a:pPr>
            <a:r>
              <a:rPr lang="en-US" sz="1600" dirty="0">
                <a:solidFill>
                  <a:schemeClr val="bg1"/>
                </a:solidFill>
              </a:rPr>
              <a:t>To help inform development of nutrient remediation strategies, </a:t>
            </a:r>
            <a:r>
              <a:rPr lang="en-US" sz="1600" dirty="0">
                <a:solidFill>
                  <a:srgbClr val="FFFFAF"/>
                </a:solidFill>
              </a:rPr>
              <a:t>this project is establishing a whole-basin, systems modeling framework that dynamically simulates biophysical interactions and transfers of water, nitrogen and other pollutants across Puget Sound terrestrial-marine boundaries.</a:t>
            </a:r>
            <a:r>
              <a:rPr lang="en-US" sz="1600" dirty="0">
                <a:solidFill>
                  <a:srgbClr val="FFFF37"/>
                </a:solidFill>
              </a:rPr>
              <a:t> </a:t>
            </a:r>
          </a:p>
          <a:p>
            <a:pPr marL="168275" indent="-168275">
              <a:spcBef>
                <a:spcPts val="600"/>
              </a:spcBef>
              <a:buFont typeface="Arial" panose="020B0604020202020204" pitchFamily="34" charset="0"/>
              <a:buChar char="•"/>
            </a:pPr>
            <a:r>
              <a:rPr lang="en-US" sz="1600" dirty="0">
                <a:solidFill>
                  <a:schemeClr val="bg1"/>
                </a:solidFill>
              </a:rPr>
              <a:t>This integrated framework will include a terrestrial ecohydrological model (ORD’s </a:t>
            </a:r>
            <a:r>
              <a:rPr lang="en-US" sz="1600" dirty="0">
                <a:solidFill>
                  <a:srgbClr val="FFFFAF"/>
                </a:solidFill>
              </a:rPr>
              <a:t>VELMA model</a:t>
            </a:r>
            <a:r>
              <a:rPr lang="en-US" sz="1600" dirty="0">
                <a:solidFill>
                  <a:schemeClr val="bg1"/>
                </a:solidFill>
              </a:rPr>
              <a:t>); an ocean circulation and biogeochemistry model (the Pacific Northwest National Laboratory’s </a:t>
            </a:r>
            <a:r>
              <a:rPr lang="en-US" sz="1600" dirty="0">
                <a:solidFill>
                  <a:srgbClr val="FFFFAF"/>
                </a:solidFill>
              </a:rPr>
              <a:t>Salish Sea Model</a:t>
            </a:r>
            <a:r>
              <a:rPr lang="en-US" sz="1600" dirty="0">
                <a:solidFill>
                  <a:schemeClr val="bg1"/>
                </a:solidFill>
              </a:rPr>
              <a:t>); and an ocean food web model (NOAA’s </a:t>
            </a:r>
            <a:r>
              <a:rPr lang="en-US" sz="1600" dirty="0">
                <a:solidFill>
                  <a:srgbClr val="FFFFAF"/>
                </a:solidFill>
              </a:rPr>
              <a:t>Atlantis model</a:t>
            </a:r>
            <a:r>
              <a:rPr lang="en-US" sz="1600" dirty="0">
                <a:solidFill>
                  <a:schemeClr val="bg1"/>
                </a:solidFill>
              </a:rPr>
              <a:t>). </a:t>
            </a:r>
          </a:p>
          <a:p>
            <a:pPr marL="168275" indent="-168275">
              <a:spcBef>
                <a:spcPts val="600"/>
              </a:spcBef>
              <a:buFont typeface="Arial" panose="020B0604020202020204" pitchFamily="34" charset="0"/>
              <a:buChar char="•"/>
            </a:pPr>
            <a:r>
              <a:rPr lang="en-US" sz="1600" dirty="0">
                <a:solidFill>
                  <a:schemeClr val="bg1"/>
                </a:solidFill>
              </a:rPr>
              <a:t>The existing stand-alone Puget Sound applications of these process-based models are being coupled to simulate local to basin-scale nutrient fate and transport (click right pane to see p. 1 of draft vision statement).</a:t>
            </a:r>
          </a:p>
          <a:p>
            <a:pPr marL="168275" indent="-168275">
              <a:spcBef>
                <a:spcPts val="600"/>
              </a:spcBef>
              <a:buFont typeface="Arial" panose="020B0604020202020204" pitchFamily="34" charset="0"/>
              <a:buChar char="•"/>
            </a:pPr>
            <a:r>
              <a:rPr lang="en-US" sz="1600" dirty="0">
                <a:solidFill>
                  <a:schemeClr val="bg1"/>
                </a:solidFill>
              </a:rPr>
              <a:t>The framework will be applied in collaboration with local, state, tribal and federal decision makers to help them assess and prioritize nutrient reduction strategies for accelerating Puget Sound marine ecosystem recovery trajectories. </a:t>
            </a:r>
          </a:p>
        </p:txBody>
      </p:sp>
      <p:sp>
        <p:nvSpPr>
          <p:cNvPr id="36" name="TextBox 35">
            <a:extLst>
              <a:ext uri="{FF2B5EF4-FFF2-40B4-BE49-F238E27FC236}">
                <a16:creationId xmlns:a16="http://schemas.microsoft.com/office/drawing/2014/main" id="{B8BC0187-4E9F-4C4F-B032-DFCCBF9D952D}"/>
              </a:ext>
            </a:extLst>
          </p:cNvPr>
          <p:cNvSpPr txBox="1"/>
          <p:nvPr/>
        </p:nvSpPr>
        <p:spPr>
          <a:xfrm>
            <a:off x="301121" y="548480"/>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35" name="TextBox 34">
            <a:extLst>
              <a:ext uri="{FF2B5EF4-FFF2-40B4-BE49-F238E27FC236}">
                <a16:creationId xmlns:a16="http://schemas.microsoft.com/office/drawing/2014/main" id="{E7FAFE1C-85D5-4A54-86D3-F99F6E41BA21}"/>
              </a:ext>
            </a:extLst>
          </p:cNvPr>
          <p:cNvSpPr txBox="1"/>
          <p:nvPr/>
        </p:nvSpPr>
        <p:spPr>
          <a:xfrm>
            <a:off x="206880" y="1451609"/>
            <a:ext cx="2357120"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Modeling Approach</a:t>
            </a:r>
          </a:p>
        </p:txBody>
      </p:sp>
      <p:sp>
        <p:nvSpPr>
          <p:cNvPr id="12" name="Slide Number Placeholder 11">
            <a:extLst>
              <a:ext uri="{FF2B5EF4-FFF2-40B4-BE49-F238E27FC236}">
                <a16:creationId xmlns:a16="http://schemas.microsoft.com/office/drawing/2014/main" id="{03D3DECD-60AB-4D53-97FA-68D90AD86277}"/>
              </a:ext>
            </a:extLst>
          </p:cNvPr>
          <p:cNvSpPr>
            <a:spLocks noGrp="1"/>
          </p:cNvSpPr>
          <p:nvPr>
            <p:ph type="sldNum" sz="quarter" idx="12"/>
          </p:nvPr>
        </p:nvSpPr>
        <p:spPr>
          <a:xfrm>
            <a:off x="24164" y="6523615"/>
            <a:ext cx="366131" cy="365125"/>
          </a:xfrm>
        </p:spPr>
        <p:txBody>
          <a:bodyPr/>
          <a:lstStyle/>
          <a:p>
            <a:fld id="{86F9EFF2-DF63-40F5-BBEC-44A3FDA193BA}" type="slidenum">
              <a:rPr lang="en-US" smtClean="0">
                <a:solidFill>
                  <a:schemeClr val="bg1"/>
                </a:solidFill>
              </a:rPr>
              <a:t>18</a:t>
            </a:fld>
            <a:endParaRPr lang="en-US" dirty="0">
              <a:solidFill>
                <a:schemeClr val="bg1"/>
              </a:solidFill>
            </a:endParaRPr>
          </a:p>
        </p:txBody>
      </p:sp>
      <p:grpSp>
        <p:nvGrpSpPr>
          <p:cNvPr id="27" name="Group 26">
            <a:extLst>
              <a:ext uri="{FF2B5EF4-FFF2-40B4-BE49-F238E27FC236}">
                <a16:creationId xmlns:a16="http://schemas.microsoft.com/office/drawing/2014/main" id="{CDB20B9D-C9E2-486F-9E73-B73F4B01ED7E}"/>
              </a:ext>
            </a:extLst>
          </p:cNvPr>
          <p:cNvGrpSpPr/>
          <p:nvPr/>
        </p:nvGrpSpPr>
        <p:grpSpPr>
          <a:xfrm>
            <a:off x="6171793" y="1012537"/>
            <a:ext cx="6020207" cy="5431911"/>
            <a:chOff x="6171793" y="881904"/>
            <a:chExt cx="6020207" cy="5431911"/>
          </a:xfrm>
        </p:grpSpPr>
        <p:sp>
          <p:nvSpPr>
            <p:cNvPr id="37" name="Rectangle 36">
              <a:extLst>
                <a:ext uri="{FF2B5EF4-FFF2-40B4-BE49-F238E27FC236}">
                  <a16:creationId xmlns:a16="http://schemas.microsoft.com/office/drawing/2014/main" id="{AAACD8A7-0CFC-4D03-93CC-7E45E75EFCCC}"/>
                </a:ext>
              </a:extLst>
            </p:cNvPr>
            <p:cNvSpPr/>
            <p:nvPr/>
          </p:nvSpPr>
          <p:spPr>
            <a:xfrm>
              <a:off x="6171793" y="881904"/>
              <a:ext cx="5944413" cy="5431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11B3B86-AC58-4739-96D7-E8998D69C08C}"/>
                </a:ext>
              </a:extLst>
            </p:cNvPr>
            <p:cNvGrpSpPr/>
            <p:nvPr/>
          </p:nvGrpSpPr>
          <p:grpSpPr>
            <a:xfrm>
              <a:off x="6237825" y="1215329"/>
              <a:ext cx="5954175" cy="4854894"/>
              <a:chOff x="6176865" y="1056967"/>
              <a:chExt cx="5954175" cy="4854894"/>
            </a:xfrm>
          </p:grpSpPr>
          <p:grpSp>
            <p:nvGrpSpPr>
              <p:cNvPr id="11" name="Group 10">
                <a:extLst>
                  <a:ext uri="{FF2B5EF4-FFF2-40B4-BE49-F238E27FC236}">
                    <a16:creationId xmlns:a16="http://schemas.microsoft.com/office/drawing/2014/main" id="{A9874614-F1EB-4AB5-8086-F015D0970702}"/>
                  </a:ext>
                </a:extLst>
              </p:cNvPr>
              <p:cNvGrpSpPr/>
              <p:nvPr/>
            </p:nvGrpSpPr>
            <p:grpSpPr>
              <a:xfrm>
                <a:off x="6176865" y="1777598"/>
                <a:ext cx="5811019" cy="3680424"/>
                <a:chOff x="6176865" y="1722000"/>
                <a:chExt cx="5811019" cy="3680424"/>
              </a:xfrm>
            </p:grpSpPr>
            <p:sp>
              <p:nvSpPr>
                <p:cNvPr id="10" name="Rectangle 9">
                  <a:extLst>
                    <a:ext uri="{FF2B5EF4-FFF2-40B4-BE49-F238E27FC236}">
                      <a16:creationId xmlns:a16="http://schemas.microsoft.com/office/drawing/2014/main" id="{9A63E7E2-607A-4DBB-B1E7-ED3699F4F0E4}"/>
                    </a:ext>
                  </a:extLst>
                </p:cNvPr>
                <p:cNvSpPr/>
                <p:nvPr/>
              </p:nvSpPr>
              <p:spPr>
                <a:xfrm>
                  <a:off x="6176865" y="1722000"/>
                  <a:ext cx="5811019" cy="3680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4AEF25E-E478-4422-A20A-55F1C18FDA4A}"/>
                    </a:ext>
                  </a:extLst>
                </p:cNvPr>
                <p:cNvPicPr>
                  <a:picLocks noChangeAspect="1"/>
                </p:cNvPicPr>
                <p:nvPr/>
              </p:nvPicPr>
              <p:blipFill>
                <a:blip r:embed="rId3"/>
                <a:stretch>
                  <a:fillRect/>
                </a:stretch>
              </p:blipFill>
              <p:spPr>
                <a:xfrm>
                  <a:off x="6196581" y="1722000"/>
                  <a:ext cx="5791303" cy="3660987"/>
                </a:xfrm>
                <a:prstGeom prst="rect">
                  <a:avLst/>
                </a:prstGeom>
                <a:ln>
                  <a:noFill/>
                </a:ln>
              </p:spPr>
            </p:pic>
          </p:grpSp>
          <p:grpSp>
            <p:nvGrpSpPr>
              <p:cNvPr id="31" name="Group 30">
                <a:extLst>
                  <a:ext uri="{FF2B5EF4-FFF2-40B4-BE49-F238E27FC236}">
                    <a16:creationId xmlns:a16="http://schemas.microsoft.com/office/drawing/2014/main" id="{ADA14CE3-C424-4E5F-A57B-D279556DAC44}"/>
                  </a:ext>
                </a:extLst>
              </p:cNvPr>
              <p:cNvGrpSpPr/>
              <p:nvPr/>
            </p:nvGrpSpPr>
            <p:grpSpPr>
              <a:xfrm>
                <a:off x="6204857" y="1056967"/>
                <a:ext cx="5926183" cy="4854894"/>
                <a:chOff x="6204857" y="1056967"/>
                <a:chExt cx="5926183" cy="4854894"/>
              </a:xfrm>
            </p:grpSpPr>
            <p:sp>
              <p:nvSpPr>
                <p:cNvPr id="9" name="Rectangle 8">
                  <a:extLst>
                    <a:ext uri="{FF2B5EF4-FFF2-40B4-BE49-F238E27FC236}">
                      <a16:creationId xmlns:a16="http://schemas.microsoft.com/office/drawing/2014/main" id="{347325DA-C87C-4413-A6A6-FF7EEB4E74BE}"/>
                    </a:ext>
                  </a:extLst>
                </p:cNvPr>
                <p:cNvSpPr/>
                <p:nvPr/>
              </p:nvSpPr>
              <p:spPr>
                <a:xfrm>
                  <a:off x="6321712" y="5404030"/>
                  <a:ext cx="2337367" cy="507831"/>
                </a:xfrm>
                <a:prstGeom prst="rect">
                  <a:avLst/>
                </a:prstGeom>
              </p:spPr>
              <p:txBody>
                <a:bodyPr wrap="square">
                  <a:spAutoFit/>
                </a:bodyPr>
                <a:lstStyle/>
                <a:p>
                  <a:r>
                    <a:rPr lang="en-US" sz="900" dirty="0">
                      <a:hlinkClick r:id="rId4">
                        <a:extLst>
                          <a:ext uri="{A12FA001-AC4F-418D-AE19-62706E023703}">
                            <ahyp:hlinkClr xmlns:ahyp="http://schemas.microsoft.com/office/drawing/2018/hyperlinkcolor" val="tx"/>
                          </a:ext>
                        </a:extLst>
                      </a:hlinkClick>
                    </a:rPr>
                    <a:t>https://ecology.wa.gov/Research-Data/Data-resources/Models-spreadsheets/Modeling-the-environment/Salish-Sea-modeling</a:t>
                  </a:r>
                  <a:endParaRPr lang="en-US" sz="900" dirty="0"/>
                </a:p>
              </p:txBody>
            </p:sp>
            <p:sp>
              <p:nvSpPr>
                <p:cNvPr id="20" name="TextBox 19">
                  <a:extLst>
                    <a:ext uri="{FF2B5EF4-FFF2-40B4-BE49-F238E27FC236}">
                      <a16:creationId xmlns:a16="http://schemas.microsoft.com/office/drawing/2014/main" id="{4F907C99-92CE-4882-8D84-280B81AC5297}"/>
                    </a:ext>
                  </a:extLst>
                </p:cNvPr>
                <p:cNvSpPr txBox="1"/>
                <p:nvPr/>
              </p:nvSpPr>
              <p:spPr>
                <a:xfrm>
                  <a:off x="6204857" y="1056967"/>
                  <a:ext cx="5701305" cy="461665"/>
                </a:xfrm>
                <a:prstGeom prst="rect">
                  <a:avLst/>
                </a:prstGeom>
                <a:solidFill>
                  <a:schemeClr val="bg1"/>
                </a:solidFill>
              </p:spPr>
              <p:txBody>
                <a:bodyPr wrap="none" rtlCol="0">
                  <a:spAutoFit/>
                </a:bodyPr>
                <a:lstStyle/>
                <a:p>
                  <a:pPr algn="ctr"/>
                  <a:r>
                    <a:rPr lang="en-US" sz="2400" b="1" dirty="0"/>
                    <a:t>Puget Sound Systems Modeling Framework</a:t>
                  </a:r>
                </a:p>
              </p:txBody>
            </p:sp>
            <p:sp>
              <p:nvSpPr>
                <p:cNvPr id="21" name="Rectangle: Rounded Corners 20">
                  <a:extLst>
                    <a:ext uri="{FF2B5EF4-FFF2-40B4-BE49-F238E27FC236}">
                      <a16:creationId xmlns:a16="http://schemas.microsoft.com/office/drawing/2014/main" id="{35BF4F2A-A1FD-47DA-81B6-7A73984D2781}"/>
                    </a:ext>
                  </a:extLst>
                </p:cNvPr>
                <p:cNvSpPr/>
                <p:nvPr/>
              </p:nvSpPr>
              <p:spPr>
                <a:xfrm>
                  <a:off x="7738675" y="1823282"/>
                  <a:ext cx="2317652" cy="1219055"/>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8D3E50CA-CA6C-4D05-9084-00614AE28732}"/>
                    </a:ext>
                  </a:extLst>
                </p:cNvPr>
                <p:cNvSpPr/>
                <p:nvPr/>
              </p:nvSpPr>
              <p:spPr>
                <a:xfrm>
                  <a:off x="6256504" y="4086736"/>
                  <a:ext cx="2239349" cy="1277201"/>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6EB8D95-266A-426C-AE14-42CE09113FA2}"/>
                    </a:ext>
                  </a:extLst>
                </p:cNvPr>
                <p:cNvSpPr/>
                <p:nvPr/>
              </p:nvSpPr>
              <p:spPr>
                <a:xfrm>
                  <a:off x="9676606" y="4044983"/>
                  <a:ext cx="2239349" cy="1277201"/>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811ABAE-9C75-4ADB-9B42-27326621FAA7}"/>
                    </a:ext>
                  </a:extLst>
                </p:cNvPr>
                <p:cNvSpPr txBox="1"/>
                <p:nvPr/>
              </p:nvSpPr>
              <p:spPr>
                <a:xfrm>
                  <a:off x="7738675" y="1802626"/>
                  <a:ext cx="2337368" cy="1279838"/>
                </a:xfrm>
                <a:prstGeom prst="rect">
                  <a:avLst/>
                </a:prstGeom>
                <a:noFill/>
              </p:spPr>
              <p:txBody>
                <a:bodyPr wrap="square" rtlCol="0">
                  <a:spAutoFit/>
                </a:bodyPr>
                <a:lstStyle/>
                <a:p>
                  <a:pPr algn="ctr"/>
                  <a:r>
                    <a:rPr lang="en-US" b="1" dirty="0"/>
                    <a:t>VELMA Model</a:t>
                  </a:r>
                </a:p>
                <a:p>
                  <a:pPr algn="ctr">
                    <a:lnSpc>
                      <a:spcPts val="2000"/>
                    </a:lnSpc>
                  </a:pPr>
                  <a:r>
                    <a:rPr lang="en-US" sz="1600" b="1" dirty="0"/>
                    <a:t>Terrestrial</a:t>
                  </a:r>
                </a:p>
                <a:p>
                  <a:pPr marL="457200" indent="-168275">
                    <a:lnSpc>
                      <a:spcPts val="1700"/>
                    </a:lnSpc>
                    <a:buFont typeface="Arial" panose="020B0604020202020204" pitchFamily="34" charset="0"/>
                    <a:buChar char="•"/>
                  </a:pPr>
                  <a:r>
                    <a:rPr lang="en-US" sz="1600" dirty="0"/>
                    <a:t>Hydrology</a:t>
                  </a:r>
                </a:p>
                <a:p>
                  <a:pPr marL="457200" indent="-168275">
                    <a:lnSpc>
                      <a:spcPts val="1700"/>
                    </a:lnSpc>
                    <a:buFont typeface="Arial" panose="020B0604020202020204" pitchFamily="34" charset="0"/>
                    <a:buChar char="•"/>
                  </a:pPr>
                  <a:r>
                    <a:rPr lang="en-US" sz="1600" dirty="0"/>
                    <a:t>Biogeochemistry</a:t>
                  </a:r>
                </a:p>
                <a:p>
                  <a:pPr marL="457200" indent="-168275">
                    <a:lnSpc>
                      <a:spcPts val="1700"/>
                    </a:lnSpc>
                    <a:buFont typeface="Arial" panose="020B0604020202020204" pitchFamily="34" charset="0"/>
                    <a:buChar char="•"/>
                  </a:pPr>
                  <a:r>
                    <a:rPr lang="en-US" sz="1600" dirty="0"/>
                    <a:t>Fish and Wildlife*</a:t>
                  </a:r>
                  <a:endParaRPr lang="en-US" sz="1400" dirty="0"/>
                </a:p>
              </p:txBody>
            </p:sp>
            <p:sp>
              <p:nvSpPr>
                <p:cNvPr id="28" name="TextBox 27">
                  <a:extLst>
                    <a:ext uri="{FF2B5EF4-FFF2-40B4-BE49-F238E27FC236}">
                      <a16:creationId xmlns:a16="http://schemas.microsoft.com/office/drawing/2014/main" id="{B44C1C50-A235-4372-AAEB-9D18FBC8DB81}"/>
                    </a:ext>
                  </a:extLst>
                </p:cNvPr>
                <p:cNvSpPr txBox="1"/>
                <p:nvPr/>
              </p:nvSpPr>
              <p:spPr>
                <a:xfrm>
                  <a:off x="6276178" y="4086736"/>
                  <a:ext cx="2337368" cy="1172116"/>
                </a:xfrm>
                <a:prstGeom prst="rect">
                  <a:avLst/>
                </a:prstGeom>
                <a:noFill/>
              </p:spPr>
              <p:txBody>
                <a:bodyPr wrap="square" rtlCol="0">
                  <a:spAutoFit/>
                </a:bodyPr>
                <a:lstStyle/>
                <a:p>
                  <a:pPr algn="ctr"/>
                  <a:r>
                    <a:rPr lang="en-US" b="1" dirty="0"/>
                    <a:t>Salish Sea Model</a:t>
                  </a:r>
                </a:p>
                <a:p>
                  <a:pPr algn="ctr"/>
                  <a:r>
                    <a:rPr lang="en-US" sz="1600" b="1" dirty="0"/>
                    <a:t>Marine</a:t>
                  </a:r>
                </a:p>
                <a:p>
                  <a:pPr marL="344488" indent="-168275">
                    <a:lnSpc>
                      <a:spcPts val="1900"/>
                    </a:lnSpc>
                    <a:spcBef>
                      <a:spcPts val="300"/>
                    </a:spcBef>
                    <a:buFont typeface="Arial" panose="020B0604020202020204" pitchFamily="34" charset="0"/>
                    <a:buChar char="•"/>
                  </a:pPr>
                  <a:r>
                    <a:rPr lang="en-US" sz="1600" dirty="0"/>
                    <a:t>Ocean circulation</a:t>
                  </a:r>
                </a:p>
                <a:p>
                  <a:pPr marL="344488" indent="-168275">
                    <a:lnSpc>
                      <a:spcPts val="1900"/>
                    </a:lnSpc>
                    <a:buFont typeface="Arial" panose="020B0604020202020204" pitchFamily="34" charset="0"/>
                    <a:buChar char="•"/>
                  </a:pPr>
                  <a:r>
                    <a:rPr lang="en-US" sz="1600" dirty="0"/>
                    <a:t>Biogeochemistry</a:t>
                  </a:r>
                </a:p>
              </p:txBody>
            </p:sp>
            <p:sp>
              <p:nvSpPr>
                <p:cNvPr id="29" name="TextBox 28">
                  <a:extLst>
                    <a:ext uri="{FF2B5EF4-FFF2-40B4-BE49-F238E27FC236}">
                      <a16:creationId xmlns:a16="http://schemas.microsoft.com/office/drawing/2014/main" id="{60EF55C6-C38D-4628-AADF-15F7771EBA06}"/>
                    </a:ext>
                  </a:extLst>
                </p:cNvPr>
                <p:cNvSpPr txBox="1"/>
                <p:nvPr/>
              </p:nvSpPr>
              <p:spPr>
                <a:xfrm>
                  <a:off x="9670190" y="4034031"/>
                  <a:ext cx="2337368" cy="1269578"/>
                </a:xfrm>
                <a:prstGeom prst="rect">
                  <a:avLst/>
                </a:prstGeom>
                <a:noFill/>
              </p:spPr>
              <p:txBody>
                <a:bodyPr wrap="square" rtlCol="0">
                  <a:spAutoFit/>
                </a:bodyPr>
                <a:lstStyle/>
                <a:p>
                  <a:pPr algn="ctr"/>
                  <a:r>
                    <a:rPr lang="en-US" b="1" dirty="0"/>
                    <a:t>Atlantis Model</a:t>
                  </a:r>
                </a:p>
                <a:p>
                  <a:pPr algn="ctr"/>
                  <a:r>
                    <a:rPr lang="en-US" sz="1600" b="1" dirty="0"/>
                    <a:t>Marine</a:t>
                  </a:r>
                </a:p>
                <a:p>
                  <a:pPr marL="457200" indent="-168275">
                    <a:lnSpc>
                      <a:spcPts val="1700"/>
                    </a:lnSpc>
                    <a:buFont typeface="Arial" panose="020B0604020202020204" pitchFamily="34" charset="0"/>
                    <a:buChar char="•"/>
                  </a:pPr>
                  <a:r>
                    <a:rPr lang="en-US" sz="1600" dirty="0"/>
                    <a:t>Diet</a:t>
                  </a:r>
                </a:p>
                <a:p>
                  <a:pPr marL="457200" indent="-168275">
                    <a:lnSpc>
                      <a:spcPts val="1700"/>
                    </a:lnSpc>
                    <a:buFont typeface="Arial" panose="020B0604020202020204" pitchFamily="34" charset="0"/>
                    <a:buChar char="•"/>
                  </a:pPr>
                  <a:r>
                    <a:rPr lang="en-US" sz="1600" dirty="0"/>
                    <a:t>Movement</a:t>
                  </a:r>
                </a:p>
                <a:p>
                  <a:pPr marL="457200" indent="-168275">
                    <a:lnSpc>
                      <a:spcPts val="1700"/>
                    </a:lnSpc>
                    <a:buFont typeface="Arial" panose="020B0604020202020204" pitchFamily="34" charset="0"/>
                    <a:buChar char="•"/>
                  </a:pPr>
                  <a:r>
                    <a:rPr lang="en-US" sz="1600" dirty="0"/>
                    <a:t>Mortality factors</a:t>
                  </a:r>
                  <a:endParaRPr lang="en-US" sz="1400" dirty="0"/>
                </a:p>
              </p:txBody>
            </p:sp>
            <p:sp>
              <p:nvSpPr>
                <p:cNvPr id="14" name="Rectangle 13">
                  <a:extLst>
                    <a:ext uri="{FF2B5EF4-FFF2-40B4-BE49-F238E27FC236}">
                      <a16:creationId xmlns:a16="http://schemas.microsoft.com/office/drawing/2014/main" id="{5650E60A-2567-4739-9636-CB7537D1E752}"/>
                    </a:ext>
                  </a:extLst>
                </p:cNvPr>
                <p:cNvSpPr/>
                <p:nvPr/>
              </p:nvSpPr>
              <p:spPr>
                <a:xfrm>
                  <a:off x="9715724" y="5369894"/>
                  <a:ext cx="2181570" cy="507831"/>
                </a:xfrm>
                <a:prstGeom prst="rect">
                  <a:avLst/>
                </a:prstGeom>
              </p:spPr>
              <p:txBody>
                <a:bodyPr wrap="square">
                  <a:spAutoFit/>
                </a:bodyPr>
                <a:lstStyle/>
                <a:p>
                  <a:r>
                    <a:rPr lang="en-US" sz="900" dirty="0">
                      <a:hlinkClick r:id="rId5">
                        <a:extLst>
                          <a:ext uri="{A12FA001-AC4F-418D-AE19-62706E023703}">
                            <ahyp:hlinkClr xmlns:ahyp="http://schemas.microsoft.com/office/drawing/2018/hyperlinkcolor" val="tx"/>
                          </a:ext>
                        </a:extLst>
                      </a:hlinkClick>
                    </a:rPr>
                    <a:t>https://www.nwfsc.noaa.gov/research/divisions/cb/documents/atlantis_ecosystem_model.pdf</a:t>
                  </a:r>
                  <a:endParaRPr lang="en-US" sz="900" dirty="0"/>
                </a:p>
              </p:txBody>
            </p:sp>
            <p:sp>
              <p:nvSpPr>
                <p:cNvPr id="30" name="Rectangle 29">
                  <a:extLst>
                    <a:ext uri="{FF2B5EF4-FFF2-40B4-BE49-F238E27FC236}">
                      <a16:creationId xmlns:a16="http://schemas.microsoft.com/office/drawing/2014/main" id="{FD159273-A372-42FB-9DF7-B2DDA35C529A}"/>
                    </a:ext>
                  </a:extLst>
                </p:cNvPr>
                <p:cNvSpPr/>
                <p:nvPr/>
              </p:nvSpPr>
              <p:spPr>
                <a:xfrm>
                  <a:off x="10076042" y="1979947"/>
                  <a:ext cx="2054998" cy="646331"/>
                </a:xfrm>
                <a:prstGeom prst="rect">
                  <a:avLst/>
                </a:prstGeom>
              </p:spPr>
              <p:txBody>
                <a:bodyPr wrap="square">
                  <a:spAutoFit/>
                </a:bodyPr>
                <a:lstStyle/>
                <a:p>
                  <a:r>
                    <a:rPr lang="en-US" sz="900" dirty="0">
                      <a:hlinkClick r:id="rId6">
                        <a:extLst>
                          <a:ext uri="{A12FA001-AC4F-418D-AE19-62706E023703}">
                            <ahyp:hlinkClr xmlns:ahyp="http://schemas.microsoft.com/office/drawing/2018/hyperlinkcolor" val="tx"/>
                          </a:ext>
                        </a:extLst>
                      </a:hlinkClick>
                    </a:rPr>
                    <a:t>https://www.epa.gov/water-research/visualizing-ecosystem-land-management-assessments-velma-model-20</a:t>
                  </a:r>
                  <a:endParaRPr lang="en-US" sz="900" dirty="0"/>
                </a:p>
              </p:txBody>
            </p:sp>
          </p:grpSp>
          <p:sp>
            <p:nvSpPr>
              <p:cNvPr id="32" name="TextBox 31">
                <a:extLst>
                  <a:ext uri="{FF2B5EF4-FFF2-40B4-BE49-F238E27FC236}">
                    <a16:creationId xmlns:a16="http://schemas.microsoft.com/office/drawing/2014/main" id="{D51ABD5C-22C4-4C09-99BD-72663BAA0034}"/>
                  </a:ext>
                </a:extLst>
              </p:cNvPr>
              <p:cNvSpPr txBox="1"/>
              <p:nvPr/>
            </p:nvSpPr>
            <p:spPr>
              <a:xfrm>
                <a:off x="10060318" y="2782654"/>
                <a:ext cx="1303562" cy="261610"/>
              </a:xfrm>
              <a:prstGeom prst="rect">
                <a:avLst/>
              </a:prstGeom>
              <a:noFill/>
            </p:spPr>
            <p:txBody>
              <a:bodyPr wrap="none" rtlCol="0">
                <a:spAutoFit/>
              </a:bodyPr>
              <a:lstStyle/>
              <a:p>
                <a:r>
                  <a:rPr lang="en-US" sz="1100" dirty="0"/>
                  <a:t>*with other models</a:t>
                </a:r>
              </a:p>
            </p:txBody>
          </p:sp>
        </p:grpSp>
      </p:grpSp>
    </p:spTree>
    <p:extLst>
      <p:ext uri="{BB962C8B-B14F-4D97-AF65-F5344CB8AC3E}">
        <p14:creationId xmlns:p14="http://schemas.microsoft.com/office/powerpoint/2010/main" val="70519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282416"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47502" y="1982441"/>
            <a:ext cx="4823516" cy="4762842"/>
          </a:xfrm>
          <a:prstGeom prst="rect">
            <a:avLst/>
          </a:prstGeom>
          <a:noFill/>
        </p:spPr>
        <p:txBody>
          <a:bodyPr wrap="square" rtlCol="0">
            <a:spAutoFit/>
          </a:bodyPr>
          <a:lstStyle/>
          <a:p>
            <a:pPr marL="288925" indent="-285750">
              <a:spcAft>
                <a:spcPts val="300"/>
              </a:spcAft>
              <a:buClr>
                <a:schemeClr val="bg1"/>
              </a:buClr>
              <a:buFont typeface="Arial" panose="020B0604020202020204" pitchFamily="34" charset="0"/>
              <a:buChar char="•"/>
            </a:pPr>
            <a:r>
              <a:rPr lang="en-US" sz="1600" dirty="0">
                <a:solidFill>
                  <a:schemeClr val="bg1"/>
                </a:solidFill>
              </a:rPr>
              <a:t>Modeled nutrient reduction strategies will focus on benefits and tradeoffs for well-monitored terrestrial and marine endpoints of interest, per the Puget Sound Partnership’s 25 designated Puget Sound Vital Signs </a:t>
            </a:r>
            <a:r>
              <a:rPr lang="en-US" sz="1400" dirty="0">
                <a:solidFill>
                  <a:schemeClr val="bg1"/>
                </a:solidFill>
              </a:rPr>
              <a:t>(</a:t>
            </a:r>
            <a:r>
              <a:rPr lang="en-US" sz="1400" dirty="0">
                <a:solidFill>
                  <a:schemeClr val="bg1"/>
                </a:solidFill>
                <a:hlinkClick r:id="rId2">
                  <a:extLst>
                    <a:ext uri="{A12FA001-AC4F-418D-AE19-62706E023703}">
                      <ahyp:hlinkClr xmlns:ahyp="http://schemas.microsoft.com/office/drawing/2018/hyperlinkcolor" val="tx"/>
                    </a:ext>
                  </a:extLst>
                </a:hlinkClick>
              </a:rPr>
              <a:t>https://www.psp.wa.gov/vitalsigns</a:t>
            </a:r>
            <a:r>
              <a:rPr lang="en-US" sz="1400" u="sng" dirty="0">
                <a:solidFill>
                  <a:schemeClr val="bg1"/>
                </a:solidFill>
                <a:hlinkClick r:id="rId2">
                  <a:extLst>
                    <a:ext uri="{A12FA001-AC4F-418D-AE19-62706E023703}">
                      <ahyp:hlinkClr xmlns:ahyp="http://schemas.microsoft.com/office/drawing/2018/hyperlinkcolor" val="tx"/>
                    </a:ext>
                  </a:extLst>
                </a:hlinkClick>
              </a:rPr>
              <a:t>/</a:t>
            </a:r>
            <a:r>
              <a:rPr lang="en-US" sz="1400" dirty="0">
                <a:solidFill>
                  <a:schemeClr val="bg1"/>
                </a:solidFill>
              </a:rPr>
              <a:t>)</a:t>
            </a:r>
            <a:endParaRPr lang="en-US" sz="1600" u="sng" dirty="0">
              <a:solidFill>
                <a:schemeClr val="bg1"/>
              </a:solidFill>
            </a:endParaRPr>
          </a:p>
          <a:p>
            <a:pPr marL="285750" indent="-285750">
              <a:spcBef>
                <a:spcPts val="600"/>
              </a:spcBef>
              <a:buClr>
                <a:schemeClr val="bg1"/>
              </a:buClr>
              <a:buFont typeface="Arial" panose="020B0604020202020204" pitchFamily="34" charset="0"/>
              <a:buChar char="•"/>
            </a:pPr>
            <a:r>
              <a:rPr lang="en-US" sz="1600" dirty="0">
                <a:solidFill>
                  <a:srgbClr val="FFFF00"/>
                </a:solidFill>
              </a:rPr>
              <a:t>Puget Sound Vital Signs </a:t>
            </a:r>
            <a:r>
              <a:rPr lang="en-US" sz="1600" dirty="0">
                <a:solidFill>
                  <a:schemeClr val="bg1"/>
                </a:solidFill>
              </a:rPr>
              <a:t>are measures of terrestrial-marine ecosystem health that guide the assessment of progress toward Puget Sound recovery goals.</a:t>
            </a:r>
          </a:p>
          <a:p>
            <a:pPr marL="285750" indent="-285750">
              <a:spcBef>
                <a:spcPts val="600"/>
              </a:spcBef>
              <a:buClr>
                <a:schemeClr val="bg1"/>
              </a:buClr>
              <a:buFont typeface="Arial" panose="020B0604020202020204" pitchFamily="34" charset="0"/>
              <a:buChar char="•"/>
            </a:pPr>
            <a:r>
              <a:rPr lang="en-US" sz="1600" dirty="0">
                <a:solidFill>
                  <a:srgbClr val="FFFF00"/>
                </a:solidFill>
              </a:rPr>
              <a:t>Each of 6 general Puget Sound recovery goals (outer ring at right) </a:t>
            </a:r>
            <a:r>
              <a:rPr lang="en-US" sz="1600" dirty="0">
                <a:solidFill>
                  <a:schemeClr val="bg1"/>
                </a:solidFill>
              </a:rPr>
              <a:t>address at least one of 25 Vital Sign indicators (inner ring), including water quality and quantity, species and food webs, habitat, and human health and quality of life.</a:t>
            </a:r>
          </a:p>
          <a:p>
            <a:pPr marL="285750" indent="-285750">
              <a:spcBef>
                <a:spcPts val="600"/>
              </a:spcBef>
              <a:buClr>
                <a:schemeClr val="bg1"/>
              </a:buClr>
              <a:buFont typeface="Arial" panose="020B0604020202020204" pitchFamily="34" charset="0"/>
              <a:buChar char="•"/>
            </a:pPr>
            <a:r>
              <a:rPr lang="en-US" sz="1600" dirty="0">
                <a:solidFill>
                  <a:schemeClr val="bg1"/>
                </a:solidFill>
              </a:rPr>
              <a:t>Initial applications of the EPA/PNNL/NOAA Puget Sound integrated model ensemble – </a:t>
            </a:r>
            <a:r>
              <a:rPr lang="en-US" sz="1600" dirty="0">
                <a:solidFill>
                  <a:srgbClr val="FFFF00"/>
                </a:solidFill>
              </a:rPr>
              <a:t>VELMA-Salish Sea Model-Atlantis </a:t>
            </a:r>
            <a:r>
              <a:rPr lang="en-US" sz="1600" dirty="0">
                <a:solidFill>
                  <a:schemeClr val="bg1"/>
                </a:solidFill>
              </a:rPr>
              <a:t>– will target the terrestrial and marine water quality and Chinook salmon recovery Vital Signs, as summarized in the next slide.</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62124"/>
            <a:ext cx="5282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AEBD923-8156-4B14-BA55-7433EE0C3480}"/>
              </a:ext>
            </a:extLst>
          </p:cNvPr>
          <p:cNvPicPr>
            <a:picLocks noChangeAspect="1"/>
          </p:cNvPicPr>
          <p:nvPr/>
        </p:nvPicPr>
        <p:blipFill>
          <a:blip r:embed="rId3"/>
          <a:stretch>
            <a:fillRect/>
          </a:stretch>
        </p:blipFill>
        <p:spPr>
          <a:xfrm>
            <a:off x="5407813" y="454868"/>
            <a:ext cx="6413487" cy="6369918"/>
          </a:xfrm>
          <a:prstGeom prst="rect">
            <a:avLst/>
          </a:prstGeom>
        </p:spPr>
      </p:pic>
      <p:sp>
        <p:nvSpPr>
          <p:cNvPr id="9" name="TextBox 8">
            <a:extLst>
              <a:ext uri="{FF2B5EF4-FFF2-40B4-BE49-F238E27FC236}">
                <a16:creationId xmlns:a16="http://schemas.microsoft.com/office/drawing/2014/main" id="{1F01CC66-0AE5-471A-95D0-563EE5152509}"/>
              </a:ext>
            </a:extLst>
          </p:cNvPr>
          <p:cNvSpPr txBox="1"/>
          <p:nvPr/>
        </p:nvSpPr>
        <p:spPr>
          <a:xfrm>
            <a:off x="9268660" y="6618325"/>
            <a:ext cx="3025187" cy="253916"/>
          </a:xfrm>
          <a:prstGeom prst="rect">
            <a:avLst/>
          </a:prstGeom>
          <a:noFill/>
        </p:spPr>
        <p:txBody>
          <a:bodyPr wrap="none" rtlCol="0">
            <a:spAutoFit/>
          </a:bodyPr>
          <a:lstStyle/>
          <a:p>
            <a:r>
              <a:rPr lang="en-US" sz="1050" dirty="0">
                <a:hlinkClick r:id="rId4"/>
              </a:rPr>
              <a:t>https://www.psp.wa.gov/evaluating-vital-signs.php</a:t>
            </a:r>
            <a:r>
              <a:rPr lang="en-US" sz="1050" dirty="0"/>
              <a:t> </a:t>
            </a:r>
          </a:p>
        </p:txBody>
      </p:sp>
      <p:sp>
        <p:nvSpPr>
          <p:cNvPr id="16" name="TextBox 15">
            <a:extLst>
              <a:ext uri="{FF2B5EF4-FFF2-40B4-BE49-F238E27FC236}">
                <a16:creationId xmlns:a16="http://schemas.microsoft.com/office/drawing/2014/main" id="{9BB8768C-BE90-4AA1-925A-C1B3F1E54686}"/>
              </a:ext>
            </a:extLst>
          </p:cNvPr>
          <p:cNvSpPr txBox="1"/>
          <p:nvPr/>
        </p:nvSpPr>
        <p:spPr>
          <a:xfrm>
            <a:off x="282964" y="631064"/>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15" name="TextBox 14">
            <a:extLst>
              <a:ext uri="{FF2B5EF4-FFF2-40B4-BE49-F238E27FC236}">
                <a16:creationId xmlns:a16="http://schemas.microsoft.com/office/drawing/2014/main" id="{C7258E30-111D-42FF-A179-EFA04D0CD83C}"/>
              </a:ext>
            </a:extLst>
          </p:cNvPr>
          <p:cNvSpPr txBox="1"/>
          <p:nvPr/>
        </p:nvSpPr>
        <p:spPr>
          <a:xfrm>
            <a:off x="206880" y="1636809"/>
            <a:ext cx="1214884"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Context</a:t>
            </a:r>
          </a:p>
        </p:txBody>
      </p:sp>
      <p:sp>
        <p:nvSpPr>
          <p:cNvPr id="11" name="Slide Number Placeholder 10">
            <a:extLst>
              <a:ext uri="{FF2B5EF4-FFF2-40B4-BE49-F238E27FC236}">
                <a16:creationId xmlns:a16="http://schemas.microsoft.com/office/drawing/2014/main" id="{9F13019B-F635-44BD-A8AD-58D817665AE5}"/>
              </a:ext>
            </a:extLst>
          </p:cNvPr>
          <p:cNvSpPr>
            <a:spLocks noGrp="1"/>
          </p:cNvSpPr>
          <p:nvPr>
            <p:ph type="sldNum" sz="quarter" idx="12"/>
          </p:nvPr>
        </p:nvSpPr>
        <p:spPr>
          <a:xfrm>
            <a:off x="13012" y="6479011"/>
            <a:ext cx="366131" cy="365125"/>
          </a:xfrm>
        </p:spPr>
        <p:txBody>
          <a:bodyPr/>
          <a:lstStyle/>
          <a:p>
            <a:fld id="{86F9EFF2-DF63-40F5-BBEC-44A3FDA193BA}" type="slidenum">
              <a:rPr lang="en-US" smtClean="0">
                <a:solidFill>
                  <a:schemeClr val="bg1"/>
                </a:solidFill>
              </a:rPr>
              <a:t>19</a:t>
            </a:fld>
            <a:endParaRPr lang="en-US" dirty="0">
              <a:solidFill>
                <a:schemeClr val="bg1"/>
              </a:solidFill>
            </a:endParaRPr>
          </a:p>
        </p:txBody>
      </p:sp>
    </p:spTree>
    <p:extLst>
      <p:ext uri="{BB962C8B-B14F-4D97-AF65-F5344CB8AC3E}">
        <p14:creationId xmlns:p14="http://schemas.microsoft.com/office/powerpoint/2010/main" val="4070492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4CFBAFE-19E3-42A5-A52F-FFDB5D5A2F86}"/>
              </a:ext>
            </a:extLst>
          </p:cNvPr>
          <p:cNvSpPr>
            <a:spLocks noChangeArrowheads="1"/>
          </p:cNvSpPr>
          <p:nvPr/>
        </p:nvSpPr>
        <p:spPr bwMode="auto">
          <a:xfrm>
            <a:off x="833437" y="6375196"/>
            <a:ext cx="6677705"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1200" dirty="0">
                <a:solidFill>
                  <a:schemeClr val="bg1"/>
                </a:solidFill>
              </a:rPr>
              <a:t>Office of Research and Development</a:t>
            </a:r>
            <a:endParaRPr lang="en-US" sz="1200" dirty="0"/>
          </a:p>
          <a:p>
            <a:pPr>
              <a:lnSpc>
                <a:spcPct val="90000"/>
              </a:lnSpc>
            </a:pPr>
            <a:r>
              <a:rPr lang="en-US" sz="1200" dirty="0">
                <a:solidFill>
                  <a:schemeClr val="bg1"/>
                </a:solidFill>
              </a:rPr>
              <a:t>Center for Public Health and Environmental Assessment - Pacific Ecological Systems Division, Corvallis, OR </a:t>
            </a:r>
          </a:p>
        </p:txBody>
      </p:sp>
      <p:sp>
        <p:nvSpPr>
          <p:cNvPr id="2" name="TextBox 1">
            <a:extLst>
              <a:ext uri="{FF2B5EF4-FFF2-40B4-BE49-F238E27FC236}">
                <a16:creationId xmlns:a16="http://schemas.microsoft.com/office/drawing/2014/main" id="{D2916159-7ED6-4ABE-AD37-4E973F08B31E}"/>
              </a:ext>
            </a:extLst>
          </p:cNvPr>
          <p:cNvSpPr txBox="1"/>
          <p:nvPr/>
        </p:nvSpPr>
        <p:spPr>
          <a:xfrm>
            <a:off x="1878047" y="3283339"/>
            <a:ext cx="8715835" cy="1631216"/>
          </a:xfrm>
          <a:prstGeom prst="rect">
            <a:avLst/>
          </a:prstGeom>
          <a:noFill/>
        </p:spPr>
        <p:txBody>
          <a:bodyPr wrap="square" rtlCol="0">
            <a:spAutoFit/>
          </a:bodyPr>
          <a:lstStyle>
            <a:defPPr>
              <a:defRPr lang="en-US"/>
            </a:defPPr>
            <a:lvl1pPr algn="ctr">
              <a:defRPr sz="2400">
                <a:solidFill>
                  <a:schemeClr val="bg1"/>
                </a:solidFill>
              </a:defRPr>
            </a:lvl1pPr>
          </a:lstStyle>
          <a:p>
            <a:r>
              <a:rPr lang="en-US" sz="2800" b="1" dirty="0"/>
              <a:t>Disclaimer</a:t>
            </a:r>
          </a:p>
          <a:p>
            <a:r>
              <a:rPr lang="en-US" dirty="0"/>
              <a:t>The views expressed in this presentation are those of the author[s] and do not necessarily represent the views or policies of the U.S. Environmental Protection Agency</a:t>
            </a:r>
          </a:p>
        </p:txBody>
      </p:sp>
      <p:sp>
        <p:nvSpPr>
          <p:cNvPr id="4" name="TextBox 3">
            <a:extLst>
              <a:ext uri="{FF2B5EF4-FFF2-40B4-BE49-F238E27FC236}">
                <a16:creationId xmlns:a16="http://schemas.microsoft.com/office/drawing/2014/main" id="{09B9BECA-DE66-4E5D-BE83-359E57CAA5AF}"/>
              </a:ext>
            </a:extLst>
          </p:cNvPr>
          <p:cNvSpPr txBox="1"/>
          <p:nvPr/>
        </p:nvSpPr>
        <p:spPr>
          <a:xfrm>
            <a:off x="1739638" y="1476310"/>
            <a:ext cx="8715835" cy="1261884"/>
          </a:xfrm>
          <a:prstGeom prst="rect">
            <a:avLst/>
          </a:prstGeom>
          <a:noFill/>
        </p:spPr>
        <p:txBody>
          <a:bodyPr wrap="square" rtlCol="0">
            <a:spAutoFit/>
          </a:bodyPr>
          <a:lstStyle/>
          <a:p>
            <a:pPr algn="ctr"/>
            <a:r>
              <a:rPr lang="en-US" sz="2800" b="1" dirty="0">
                <a:solidFill>
                  <a:schemeClr val="bg1"/>
                </a:solidFill>
              </a:rPr>
              <a:t>Presentation Sharing Policy</a:t>
            </a:r>
          </a:p>
          <a:p>
            <a:pPr algn="ctr"/>
            <a:r>
              <a:rPr lang="en-US" sz="2400" u="sng" dirty="0">
                <a:solidFill>
                  <a:schemeClr val="bg1"/>
                </a:solidFill>
              </a:rPr>
              <a:t>Please do not publicly share this presentation</a:t>
            </a:r>
            <a:r>
              <a:rPr lang="en-US" sz="2400" dirty="0">
                <a:solidFill>
                  <a:schemeClr val="bg1"/>
                </a:solidFill>
              </a:rPr>
              <a:t>, which is being cleared through EPA’s peer-review process for non-public distribution</a:t>
            </a:r>
          </a:p>
        </p:txBody>
      </p:sp>
    </p:spTree>
    <p:extLst>
      <p:ext uri="{BB962C8B-B14F-4D97-AF65-F5344CB8AC3E}">
        <p14:creationId xmlns:p14="http://schemas.microsoft.com/office/powerpoint/2010/main" val="51662302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224991"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136447" y="1986175"/>
            <a:ext cx="5049309" cy="4739759"/>
          </a:xfrm>
          <a:prstGeom prst="rect">
            <a:avLst/>
          </a:prstGeom>
          <a:noFill/>
        </p:spPr>
        <p:txBody>
          <a:bodyPr wrap="square" rtlCol="0">
            <a:spAutoFit/>
          </a:bodyPr>
          <a:lstStyle/>
          <a:p>
            <a:pPr marL="288925" indent="-177800">
              <a:spcBef>
                <a:spcPts val="900"/>
              </a:spcBef>
              <a:spcAft>
                <a:spcPts val="300"/>
              </a:spcAft>
              <a:buFont typeface="Arial" panose="020B0604020202020204" pitchFamily="34" charset="0"/>
              <a:buChar char="•"/>
            </a:pPr>
            <a:r>
              <a:rPr lang="en-US" sz="1700" dirty="0">
                <a:solidFill>
                  <a:schemeClr val="bg1"/>
                </a:solidFill>
              </a:rPr>
              <a:t>Individually, the EPA, PNNL and NOAA models – VELMA, Salish Sea and Atlantis – address different subsets of the Puget Sound Partnership’s Recovery Goals and Vital Signs, as shown at right.</a:t>
            </a:r>
          </a:p>
          <a:p>
            <a:pPr marL="288925" indent="-177800">
              <a:spcBef>
                <a:spcPts val="900"/>
              </a:spcBef>
              <a:spcAft>
                <a:spcPts val="300"/>
              </a:spcAft>
              <a:buFont typeface="Arial" panose="020B0604020202020204" pitchFamily="34" charset="0"/>
              <a:buChar char="•"/>
            </a:pPr>
            <a:r>
              <a:rPr lang="en-US" sz="1700" dirty="0">
                <a:solidFill>
                  <a:schemeClr val="bg1"/>
                </a:solidFill>
              </a:rPr>
              <a:t>When integrated, the full model ensemble can potentially support all 6 recovery goals and all 25 Vital Signs, in some cases with additional models(</a:t>
            </a:r>
            <a:r>
              <a:rPr lang="en-US" sz="1600" dirty="0">
                <a:solidFill>
                  <a:schemeClr val="bg1"/>
                </a:solidFill>
              </a:rPr>
              <a:t>*</a:t>
            </a:r>
            <a:r>
              <a:rPr lang="en-US" sz="1700" dirty="0">
                <a:solidFill>
                  <a:schemeClr val="bg1"/>
                </a:solidFill>
              </a:rPr>
              <a:t>).</a:t>
            </a:r>
          </a:p>
          <a:p>
            <a:pPr marL="288925" indent="-177800">
              <a:spcBef>
                <a:spcPts val="900"/>
              </a:spcBef>
              <a:spcAft>
                <a:spcPts val="300"/>
              </a:spcAft>
              <a:buFont typeface="Arial" panose="020B0604020202020204" pitchFamily="34" charset="0"/>
              <a:buChar char="•"/>
            </a:pPr>
            <a:r>
              <a:rPr lang="en-US" sz="1700" dirty="0">
                <a:solidFill>
                  <a:srgbClr val="FFFFAF"/>
                </a:solidFill>
              </a:rPr>
              <a:t>For an initial proof-of-concept application (far right column in table), the integrated Puget Sound model ensemble – VELMA/Salish Sea Model/Atlantis – will target 9 Vital Signs across all 6 Recovery Goals</a:t>
            </a:r>
            <a:r>
              <a:rPr lang="en-US" sz="1700" dirty="0">
                <a:solidFill>
                  <a:schemeClr val="bg1"/>
                </a:solidFill>
              </a:rPr>
              <a:t>.</a:t>
            </a:r>
          </a:p>
          <a:p>
            <a:pPr marL="288925" indent="-177800">
              <a:spcBef>
                <a:spcPts val="900"/>
              </a:spcBef>
              <a:spcAft>
                <a:spcPts val="300"/>
              </a:spcAft>
              <a:buFont typeface="Arial" panose="020B0604020202020204" pitchFamily="34" charset="0"/>
              <a:buChar char="•"/>
            </a:pPr>
            <a:r>
              <a:rPr lang="en-US" sz="1700" dirty="0">
                <a:solidFill>
                  <a:schemeClr val="bg1"/>
                </a:solidFill>
              </a:rPr>
              <a:t>Primary Vital Signs include freshwater quality and quantity (VELMA) and consequences for marine water quality (nitrogen) recovery trajectories (Salish Sea Model) and recovery of endangered Chinook salmon (Atlantis).</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99438"/>
            <a:ext cx="5224991" cy="152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9C2C930C-14CE-4B49-BA44-B5D66840339A}"/>
              </a:ext>
            </a:extLst>
          </p:cNvPr>
          <p:cNvGrpSpPr/>
          <p:nvPr/>
        </p:nvGrpSpPr>
        <p:grpSpPr>
          <a:xfrm>
            <a:off x="5187820" y="472473"/>
            <a:ext cx="6858013" cy="6383956"/>
            <a:chOff x="5187820" y="472473"/>
            <a:chExt cx="6858013" cy="6383956"/>
          </a:xfrm>
        </p:grpSpPr>
        <p:grpSp>
          <p:nvGrpSpPr>
            <p:cNvPr id="62" name="Group 61">
              <a:extLst>
                <a:ext uri="{FF2B5EF4-FFF2-40B4-BE49-F238E27FC236}">
                  <a16:creationId xmlns:a16="http://schemas.microsoft.com/office/drawing/2014/main" id="{BC4DD552-A573-4903-AE63-DBE42573AAEC}"/>
                </a:ext>
              </a:extLst>
            </p:cNvPr>
            <p:cNvGrpSpPr/>
            <p:nvPr/>
          </p:nvGrpSpPr>
          <p:grpSpPr>
            <a:xfrm>
              <a:off x="5187820" y="472473"/>
              <a:ext cx="6858013" cy="6383956"/>
              <a:chOff x="5187820" y="472473"/>
              <a:chExt cx="6858013" cy="6383956"/>
            </a:xfrm>
          </p:grpSpPr>
          <p:sp>
            <p:nvSpPr>
              <p:cNvPr id="18" name="TextBox 17">
                <a:extLst>
                  <a:ext uri="{FF2B5EF4-FFF2-40B4-BE49-F238E27FC236}">
                    <a16:creationId xmlns:a16="http://schemas.microsoft.com/office/drawing/2014/main" id="{5EFA32A9-3F00-4E35-BC66-6BDA4D029DE9}"/>
                  </a:ext>
                </a:extLst>
              </p:cNvPr>
              <p:cNvSpPr txBox="1"/>
              <p:nvPr/>
            </p:nvSpPr>
            <p:spPr>
              <a:xfrm>
                <a:off x="5187820" y="472473"/>
                <a:ext cx="6858013" cy="646331"/>
              </a:xfrm>
              <a:prstGeom prst="rect">
                <a:avLst/>
              </a:prstGeom>
              <a:noFill/>
            </p:spPr>
            <p:txBody>
              <a:bodyPr wrap="square" rtlCol="0">
                <a:spAutoFit/>
              </a:bodyPr>
              <a:lstStyle/>
              <a:p>
                <a:pPr algn="ctr"/>
                <a:r>
                  <a:rPr lang="en-US" dirty="0"/>
                  <a:t>Puget Sound Recovery Goals &amp; Vital Signs addressed by the Salish Sea, Atlantis and VELMA models, and by the Integrated Model Ensemble</a:t>
                </a:r>
              </a:p>
            </p:txBody>
          </p:sp>
          <p:grpSp>
            <p:nvGrpSpPr>
              <p:cNvPr id="60" name="Group 59">
                <a:extLst>
                  <a:ext uri="{FF2B5EF4-FFF2-40B4-BE49-F238E27FC236}">
                    <a16:creationId xmlns:a16="http://schemas.microsoft.com/office/drawing/2014/main" id="{1EE5FDF4-EDB3-42CB-81BD-918DC4BDA218}"/>
                  </a:ext>
                </a:extLst>
              </p:cNvPr>
              <p:cNvGrpSpPr/>
              <p:nvPr/>
            </p:nvGrpSpPr>
            <p:grpSpPr>
              <a:xfrm>
                <a:off x="5817486" y="1283251"/>
                <a:ext cx="5597187" cy="5573178"/>
                <a:chOff x="5742838" y="1283251"/>
                <a:chExt cx="5597187" cy="5573178"/>
              </a:xfrm>
            </p:grpSpPr>
            <p:grpSp>
              <p:nvGrpSpPr>
                <p:cNvPr id="49" name="Group 48">
                  <a:extLst>
                    <a:ext uri="{FF2B5EF4-FFF2-40B4-BE49-F238E27FC236}">
                      <a16:creationId xmlns:a16="http://schemas.microsoft.com/office/drawing/2014/main" id="{B95D6820-33DC-40BD-82A6-08F15B6719D9}"/>
                    </a:ext>
                  </a:extLst>
                </p:cNvPr>
                <p:cNvGrpSpPr/>
                <p:nvPr/>
              </p:nvGrpSpPr>
              <p:grpSpPr>
                <a:xfrm>
                  <a:off x="5742838" y="1283251"/>
                  <a:ext cx="5597187" cy="5517606"/>
                  <a:chOff x="5742838" y="1283251"/>
                  <a:chExt cx="5597187" cy="5517606"/>
                </a:xfrm>
              </p:grpSpPr>
              <p:grpSp>
                <p:nvGrpSpPr>
                  <p:cNvPr id="46" name="Group 45">
                    <a:extLst>
                      <a:ext uri="{FF2B5EF4-FFF2-40B4-BE49-F238E27FC236}">
                        <a16:creationId xmlns:a16="http://schemas.microsoft.com/office/drawing/2014/main" id="{12589FAC-2A8E-4186-B804-B63B9C693FEE}"/>
                      </a:ext>
                    </a:extLst>
                  </p:cNvPr>
                  <p:cNvGrpSpPr/>
                  <p:nvPr/>
                </p:nvGrpSpPr>
                <p:grpSpPr>
                  <a:xfrm>
                    <a:off x="5742838" y="1283251"/>
                    <a:ext cx="5597187" cy="5517606"/>
                    <a:chOff x="5742838" y="1283251"/>
                    <a:chExt cx="5597187" cy="5517606"/>
                  </a:xfrm>
                </p:grpSpPr>
                <p:grpSp>
                  <p:nvGrpSpPr>
                    <p:cNvPr id="32" name="Group 31">
                      <a:extLst>
                        <a:ext uri="{FF2B5EF4-FFF2-40B4-BE49-F238E27FC236}">
                          <a16:creationId xmlns:a16="http://schemas.microsoft.com/office/drawing/2014/main" id="{26DB2669-4AB4-4538-A26F-6DE3F2DA9A3D}"/>
                        </a:ext>
                      </a:extLst>
                    </p:cNvPr>
                    <p:cNvGrpSpPr/>
                    <p:nvPr/>
                  </p:nvGrpSpPr>
                  <p:grpSpPr>
                    <a:xfrm>
                      <a:off x="5742838" y="1283251"/>
                      <a:ext cx="5597187" cy="5517606"/>
                      <a:chOff x="5742838" y="1283251"/>
                      <a:chExt cx="5597187" cy="5517606"/>
                    </a:xfrm>
                  </p:grpSpPr>
                  <p:grpSp>
                    <p:nvGrpSpPr>
                      <p:cNvPr id="25" name="Group 24">
                        <a:extLst>
                          <a:ext uri="{FF2B5EF4-FFF2-40B4-BE49-F238E27FC236}">
                            <a16:creationId xmlns:a16="http://schemas.microsoft.com/office/drawing/2014/main" id="{59C11984-2FBD-46F0-896F-1993D9E512F1}"/>
                          </a:ext>
                        </a:extLst>
                      </p:cNvPr>
                      <p:cNvGrpSpPr/>
                      <p:nvPr/>
                    </p:nvGrpSpPr>
                    <p:grpSpPr>
                      <a:xfrm>
                        <a:off x="5742838" y="1283251"/>
                        <a:ext cx="5597187" cy="5517606"/>
                        <a:chOff x="5742838" y="1283251"/>
                        <a:chExt cx="5597187" cy="5517606"/>
                      </a:xfrm>
                    </p:grpSpPr>
                    <p:grpSp>
                      <p:nvGrpSpPr>
                        <p:cNvPr id="16" name="Group 15">
                          <a:extLst>
                            <a:ext uri="{FF2B5EF4-FFF2-40B4-BE49-F238E27FC236}">
                              <a16:creationId xmlns:a16="http://schemas.microsoft.com/office/drawing/2014/main" id="{ADD1C1C9-C786-41B8-B3A0-C1644B988E21}"/>
                            </a:ext>
                          </a:extLst>
                        </p:cNvPr>
                        <p:cNvGrpSpPr/>
                        <p:nvPr/>
                      </p:nvGrpSpPr>
                      <p:grpSpPr>
                        <a:xfrm>
                          <a:off x="5742838" y="1283251"/>
                          <a:ext cx="5597187" cy="5517606"/>
                          <a:chOff x="5742838" y="1283251"/>
                          <a:chExt cx="5597187" cy="5517606"/>
                        </a:xfrm>
                      </p:grpSpPr>
                      <p:pic>
                        <p:nvPicPr>
                          <p:cNvPr id="20" name="Picture 19">
                            <a:extLst>
                              <a:ext uri="{FF2B5EF4-FFF2-40B4-BE49-F238E27FC236}">
                                <a16:creationId xmlns:a16="http://schemas.microsoft.com/office/drawing/2014/main" id="{C042CFCC-858A-4FEF-B3F3-8D25CFDCB61C}"/>
                              </a:ext>
                            </a:extLst>
                          </p:cNvPr>
                          <p:cNvPicPr>
                            <a:picLocks noChangeAspect="1"/>
                          </p:cNvPicPr>
                          <p:nvPr/>
                        </p:nvPicPr>
                        <p:blipFill>
                          <a:blip r:embed="rId2"/>
                          <a:stretch>
                            <a:fillRect/>
                          </a:stretch>
                        </p:blipFill>
                        <p:spPr>
                          <a:xfrm>
                            <a:off x="5742838" y="1283251"/>
                            <a:ext cx="5597187" cy="5517606"/>
                          </a:xfrm>
                          <a:prstGeom prst="rect">
                            <a:avLst/>
                          </a:prstGeom>
                          <a:ln w="3175">
                            <a:solidFill>
                              <a:schemeClr val="tx1"/>
                            </a:solidFill>
                          </a:ln>
                        </p:spPr>
                      </p:pic>
                      <p:cxnSp>
                        <p:nvCxnSpPr>
                          <p:cNvPr id="11" name="Straight Connector 10">
                            <a:extLst>
                              <a:ext uri="{FF2B5EF4-FFF2-40B4-BE49-F238E27FC236}">
                                <a16:creationId xmlns:a16="http://schemas.microsoft.com/office/drawing/2014/main" id="{1E6B80CD-1D86-4C93-823D-FD34152E60A4}"/>
                              </a:ext>
                            </a:extLst>
                          </p:cNvPr>
                          <p:cNvCxnSpPr>
                            <a:cxnSpLocks/>
                          </p:cNvCxnSpPr>
                          <p:nvPr/>
                        </p:nvCxnSpPr>
                        <p:spPr>
                          <a:xfrm>
                            <a:off x="9793130" y="1491464"/>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D93D82A7-B483-4471-9125-8E4603E92E5A}"/>
                            </a:ext>
                          </a:extLst>
                        </p:cNvPr>
                        <p:cNvCxnSpPr>
                          <a:cxnSpLocks/>
                        </p:cNvCxnSpPr>
                        <p:nvPr/>
                      </p:nvCxnSpPr>
                      <p:spPr>
                        <a:xfrm>
                          <a:off x="9213408" y="1503189"/>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173A47-B011-4470-986D-30B66973AE27}"/>
                            </a:ext>
                          </a:extLst>
                        </p:cNvPr>
                        <p:cNvCxnSpPr>
                          <a:cxnSpLocks/>
                        </p:cNvCxnSpPr>
                        <p:nvPr/>
                      </p:nvCxnSpPr>
                      <p:spPr>
                        <a:xfrm>
                          <a:off x="8447255" y="1498572"/>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7EAB6779-5CD8-4E46-9550-C7B731AC6BE6}"/>
                          </a:ext>
                        </a:extLst>
                      </p:cNvPr>
                      <p:cNvPicPr>
                        <a:picLocks noChangeAspect="1"/>
                      </p:cNvPicPr>
                      <p:nvPr/>
                    </p:nvPicPr>
                    <p:blipFill rotWithShape="1">
                      <a:blip r:embed="rId3"/>
                      <a:srcRect l="2672" r="-1"/>
                      <a:stretch/>
                    </p:blipFill>
                    <p:spPr>
                      <a:xfrm>
                        <a:off x="10553484" y="3074545"/>
                        <a:ext cx="633757" cy="237543"/>
                      </a:xfrm>
                      <a:prstGeom prst="rect">
                        <a:avLst/>
                      </a:prstGeom>
                    </p:spPr>
                  </p:pic>
                </p:grpSp>
                <p:sp>
                  <p:nvSpPr>
                    <p:cNvPr id="41" name="Rectangle 40">
                      <a:extLst>
                        <a:ext uri="{FF2B5EF4-FFF2-40B4-BE49-F238E27FC236}">
                          <a16:creationId xmlns:a16="http://schemas.microsoft.com/office/drawing/2014/main" id="{6C456E3D-1985-40A4-9892-AEBC89B41CDE}"/>
                        </a:ext>
                      </a:extLst>
                    </p:cNvPr>
                    <p:cNvSpPr/>
                    <p:nvPr/>
                  </p:nvSpPr>
                  <p:spPr>
                    <a:xfrm>
                      <a:off x="9847164" y="1535968"/>
                      <a:ext cx="497695"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7BDC243-816A-4BE8-ACC8-005DB9E3F89E}"/>
                        </a:ext>
                      </a:extLst>
                    </p:cNvPr>
                    <p:cNvSpPr txBox="1"/>
                    <p:nvPr/>
                  </p:nvSpPr>
                  <p:spPr>
                    <a:xfrm>
                      <a:off x="9720748" y="1483427"/>
                      <a:ext cx="750526" cy="553998"/>
                    </a:xfrm>
                    <a:prstGeom prst="rect">
                      <a:avLst/>
                    </a:prstGeom>
                    <a:noFill/>
                  </p:spPr>
                  <p:txBody>
                    <a:bodyPr wrap="none" rtlCol="0">
                      <a:spAutoFit/>
                    </a:bodyPr>
                    <a:lstStyle/>
                    <a:p>
                      <a:pPr algn="ctr"/>
                      <a:r>
                        <a:rPr lang="en-US" sz="1000" b="1" dirty="0"/>
                        <a:t>VELMA</a:t>
                      </a:r>
                    </a:p>
                    <a:p>
                      <a:pPr algn="ctr"/>
                      <a:r>
                        <a:rPr lang="en-US" sz="1000" b="1" dirty="0"/>
                        <a:t>watershed</a:t>
                      </a:r>
                    </a:p>
                    <a:p>
                      <a:pPr algn="ctr"/>
                      <a:r>
                        <a:rPr lang="en-US" sz="1000" b="1" dirty="0"/>
                        <a:t>processes</a:t>
                      </a:r>
                    </a:p>
                  </p:txBody>
                </p:sp>
                <p:sp>
                  <p:nvSpPr>
                    <p:cNvPr id="42" name="Rectangle 41">
                      <a:extLst>
                        <a:ext uri="{FF2B5EF4-FFF2-40B4-BE49-F238E27FC236}">
                          <a16:creationId xmlns:a16="http://schemas.microsoft.com/office/drawing/2014/main" id="{3BD18F8C-85D0-4163-A459-4F89BFD1DB1B}"/>
                        </a:ext>
                      </a:extLst>
                    </p:cNvPr>
                    <p:cNvSpPr/>
                    <p:nvPr/>
                  </p:nvSpPr>
                  <p:spPr>
                    <a:xfrm>
                      <a:off x="9262643" y="1551113"/>
                      <a:ext cx="497695"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A9EA258-4763-406F-890E-0F748EC864CB}"/>
                        </a:ext>
                      </a:extLst>
                    </p:cNvPr>
                    <p:cNvSpPr txBox="1"/>
                    <p:nvPr/>
                  </p:nvSpPr>
                  <p:spPr>
                    <a:xfrm>
                      <a:off x="9212369" y="1498572"/>
                      <a:ext cx="598241" cy="553998"/>
                    </a:xfrm>
                    <a:prstGeom prst="rect">
                      <a:avLst/>
                    </a:prstGeom>
                    <a:noFill/>
                  </p:spPr>
                  <p:txBody>
                    <a:bodyPr wrap="none" rtlCol="0">
                      <a:spAutoFit/>
                    </a:bodyPr>
                    <a:lstStyle/>
                    <a:p>
                      <a:pPr algn="ctr"/>
                      <a:r>
                        <a:rPr lang="en-US" sz="1000" b="1" dirty="0"/>
                        <a:t>Atlantis</a:t>
                      </a:r>
                    </a:p>
                    <a:p>
                      <a:pPr algn="ctr"/>
                      <a:r>
                        <a:rPr lang="en-US" sz="1000" b="1" dirty="0"/>
                        <a:t>food</a:t>
                      </a:r>
                    </a:p>
                    <a:p>
                      <a:pPr algn="ctr"/>
                      <a:r>
                        <a:rPr lang="en-US" sz="1000" b="1" dirty="0"/>
                        <a:t>web</a:t>
                      </a:r>
                    </a:p>
                  </p:txBody>
                </p:sp>
                <p:sp>
                  <p:nvSpPr>
                    <p:cNvPr id="44" name="Rectangle 43">
                      <a:extLst>
                        <a:ext uri="{FF2B5EF4-FFF2-40B4-BE49-F238E27FC236}">
                          <a16:creationId xmlns:a16="http://schemas.microsoft.com/office/drawing/2014/main" id="{82086A85-C524-4B3C-8A21-95BE46C5D73E}"/>
                        </a:ext>
                      </a:extLst>
                    </p:cNvPr>
                    <p:cNvSpPr/>
                    <p:nvPr/>
                  </p:nvSpPr>
                  <p:spPr>
                    <a:xfrm>
                      <a:off x="8482725" y="1536216"/>
                      <a:ext cx="711752"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DD13121-E77C-4A08-88A7-91D10AAB4382}"/>
                        </a:ext>
                      </a:extLst>
                    </p:cNvPr>
                    <p:cNvSpPr txBox="1"/>
                    <p:nvPr/>
                  </p:nvSpPr>
                  <p:spPr>
                    <a:xfrm>
                      <a:off x="8350790" y="1502089"/>
                      <a:ext cx="967937" cy="553998"/>
                    </a:xfrm>
                    <a:prstGeom prst="rect">
                      <a:avLst/>
                    </a:prstGeom>
                    <a:noFill/>
                  </p:spPr>
                  <p:txBody>
                    <a:bodyPr wrap="square" rtlCol="0">
                      <a:spAutoFit/>
                    </a:bodyPr>
                    <a:lstStyle/>
                    <a:p>
                      <a:pPr algn="ctr"/>
                      <a:r>
                        <a:rPr lang="en-US" sz="1000" b="1" dirty="0"/>
                        <a:t>Salish Sea marine </a:t>
                      </a:r>
                      <a:r>
                        <a:rPr lang="en-US" sz="900" b="1" dirty="0"/>
                        <a:t>hydrodynamics</a:t>
                      </a:r>
                      <a:endParaRPr lang="en-US" sz="1000" b="1" dirty="0"/>
                    </a:p>
                  </p:txBody>
                </p:sp>
              </p:grpSp>
              <p:sp>
                <p:nvSpPr>
                  <p:cNvPr id="48" name="Rectangle 47">
                    <a:extLst>
                      <a:ext uri="{FF2B5EF4-FFF2-40B4-BE49-F238E27FC236}">
                        <a16:creationId xmlns:a16="http://schemas.microsoft.com/office/drawing/2014/main" id="{A64CBCBD-4698-4E79-9865-94D932EFFC28}"/>
                      </a:ext>
                    </a:extLst>
                  </p:cNvPr>
                  <p:cNvSpPr/>
                  <p:nvPr/>
                </p:nvSpPr>
                <p:spPr>
                  <a:xfrm>
                    <a:off x="10603163" y="1333841"/>
                    <a:ext cx="526288" cy="625913"/>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6E7D2B1D-AB5B-400A-B872-326B9C781018}"/>
                      </a:ext>
                    </a:extLst>
                  </p:cNvPr>
                  <p:cNvSpPr txBox="1"/>
                  <p:nvPr/>
                </p:nvSpPr>
                <p:spPr>
                  <a:xfrm>
                    <a:off x="10403105" y="1356020"/>
                    <a:ext cx="912012" cy="630942"/>
                  </a:xfrm>
                  <a:prstGeom prst="rect">
                    <a:avLst/>
                  </a:prstGeom>
                  <a:noFill/>
                </p:spPr>
                <p:txBody>
                  <a:bodyPr wrap="square" rtlCol="0">
                    <a:spAutoFit/>
                  </a:bodyPr>
                  <a:lstStyle/>
                  <a:p>
                    <a:pPr algn="ctr">
                      <a:lnSpc>
                        <a:spcPts val="1400"/>
                      </a:lnSpc>
                    </a:pPr>
                    <a:r>
                      <a:rPr lang="en-US" sz="1200" b="1" dirty="0"/>
                      <a:t>Proof of Concept Project</a:t>
                    </a:r>
                  </a:p>
                </p:txBody>
              </p:sp>
            </p:grpSp>
            <p:sp>
              <p:nvSpPr>
                <p:cNvPr id="56" name="TextBox 55">
                  <a:extLst>
                    <a:ext uri="{FF2B5EF4-FFF2-40B4-BE49-F238E27FC236}">
                      <a16:creationId xmlns:a16="http://schemas.microsoft.com/office/drawing/2014/main" id="{BAD519B2-CBEC-4AC1-BBBD-48AD2C9125A9}"/>
                    </a:ext>
                  </a:extLst>
                </p:cNvPr>
                <p:cNvSpPr txBox="1"/>
                <p:nvPr/>
              </p:nvSpPr>
              <p:spPr>
                <a:xfrm>
                  <a:off x="10724890" y="6386062"/>
                  <a:ext cx="282834" cy="338554"/>
                </a:xfrm>
                <a:prstGeom prst="rect">
                  <a:avLst/>
                </a:prstGeom>
                <a:noFill/>
              </p:spPr>
              <p:txBody>
                <a:bodyPr wrap="square" rtlCol="0">
                  <a:spAutoFit/>
                </a:bodyPr>
                <a:lstStyle/>
                <a:p>
                  <a:pPr marL="285750" indent="-285750">
                    <a:buFont typeface="Wingdings" panose="05000000000000000000" pitchFamily="2" charset="2"/>
                    <a:buChar char="ü"/>
                  </a:pPr>
                  <a:endParaRPr lang="en-US" sz="1600" dirty="0"/>
                </a:p>
              </p:txBody>
            </p:sp>
            <p:pic>
              <p:nvPicPr>
                <p:cNvPr id="59" name="Picture 58">
                  <a:extLst>
                    <a:ext uri="{FF2B5EF4-FFF2-40B4-BE49-F238E27FC236}">
                      <a16:creationId xmlns:a16="http://schemas.microsoft.com/office/drawing/2014/main" id="{6468C99C-5010-48A2-871D-C212EC4182C7}"/>
                    </a:ext>
                  </a:extLst>
                </p:cNvPr>
                <p:cNvPicPr>
                  <a:picLocks noChangeAspect="1"/>
                </p:cNvPicPr>
                <p:nvPr/>
              </p:nvPicPr>
              <p:blipFill>
                <a:blip r:embed="rId4"/>
                <a:stretch>
                  <a:fillRect/>
                </a:stretch>
              </p:blipFill>
              <p:spPr>
                <a:xfrm>
                  <a:off x="10560798" y="6631536"/>
                  <a:ext cx="547100" cy="138946"/>
                </a:xfrm>
                <a:prstGeom prst="rect">
                  <a:avLst/>
                </a:prstGeom>
              </p:spPr>
            </p:pic>
            <p:sp>
              <p:nvSpPr>
                <p:cNvPr id="58" name="TextBox 57">
                  <a:extLst>
                    <a:ext uri="{FF2B5EF4-FFF2-40B4-BE49-F238E27FC236}">
                      <a16:creationId xmlns:a16="http://schemas.microsoft.com/office/drawing/2014/main" id="{CFF2F352-B806-459B-B54C-D126871617DF}"/>
                    </a:ext>
                  </a:extLst>
                </p:cNvPr>
                <p:cNvSpPr txBox="1"/>
                <p:nvPr/>
              </p:nvSpPr>
              <p:spPr>
                <a:xfrm>
                  <a:off x="10666065" y="6548652"/>
                  <a:ext cx="546904" cy="307777"/>
                </a:xfrm>
                <a:prstGeom prst="rect">
                  <a:avLst/>
                </a:prstGeom>
                <a:noFill/>
              </p:spPr>
              <p:txBody>
                <a:bodyPr wrap="square" rtlCol="0">
                  <a:spAutoFit/>
                </a:bodyPr>
                <a:lstStyle/>
                <a:p>
                  <a:r>
                    <a:rPr lang="el-GR" sz="1400" b="1" dirty="0">
                      <a:latin typeface="Calibri" panose="020F0502020204030204" pitchFamily="34" charset="0"/>
                      <a:cs typeface="Calibri" panose="020F0502020204030204" pitchFamily="34" charset="0"/>
                    </a:rPr>
                    <a:t>Σ</a:t>
                  </a:r>
                  <a:r>
                    <a:rPr lang="en-US" sz="1400" b="1" dirty="0">
                      <a:latin typeface="Calibri" panose="020F0502020204030204" pitchFamily="34" charset="0"/>
                      <a:cs typeface="Calibri" panose="020F0502020204030204" pitchFamily="34" charset="0"/>
                    </a:rPr>
                    <a:t> 9</a:t>
                  </a:r>
                  <a:endParaRPr lang="en-US" sz="1400" b="1" dirty="0"/>
                </a:p>
              </p:txBody>
            </p:sp>
          </p:grpSp>
        </p:grpSp>
        <p:sp>
          <p:nvSpPr>
            <p:cNvPr id="57" name="TextBox 56">
              <a:extLst>
                <a:ext uri="{FF2B5EF4-FFF2-40B4-BE49-F238E27FC236}">
                  <a16:creationId xmlns:a16="http://schemas.microsoft.com/office/drawing/2014/main" id="{82C91D2B-7120-4968-9A10-2A525315AFD2}"/>
                </a:ext>
              </a:extLst>
            </p:cNvPr>
            <p:cNvSpPr txBox="1"/>
            <p:nvPr/>
          </p:nvSpPr>
          <p:spPr>
            <a:xfrm>
              <a:off x="7926307" y="1023722"/>
              <a:ext cx="1534394" cy="253916"/>
            </a:xfrm>
            <a:prstGeom prst="rect">
              <a:avLst/>
            </a:prstGeom>
            <a:noFill/>
          </p:spPr>
          <p:txBody>
            <a:bodyPr wrap="none" rtlCol="0">
              <a:spAutoFit/>
            </a:bodyPr>
            <a:lstStyle/>
            <a:p>
              <a:r>
                <a:rPr lang="en-US" sz="1050" dirty="0"/>
                <a:t>Image: Tessa Francis, PSI</a:t>
              </a:r>
            </a:p>
          </p:txBody>
        </p:sp>
        <p:grpSp>
          <p:nvGrpSpPr>
            <p:cNvPr id="12" name="Group 11">
              <a:extLst>
                <a:ext uri="{FF2B5EF4-FFF2-40B4-BE49-F238E27FC236}">
                  <a16:creationId xmlns:a16="http://schemas.microsoft.com/office/drawing/2014/main" id="{C8CB3B70-D045-44AD-B328-1BC923B3415B}"/>
                </a:ext>
              </a:extLst>
            </p:cNvPr>
            <p:cNvGrpSpPr/>
            <p:nvPr/>
          </p:nvGrpSpPr>
          <p:grpSpPr>
            <a:xfrm>
              <a:off x="5855751" y="1439756"/>
              <a:ext cx="912012" cy="451406"/>
              <a:chOff x="5855751" y="1439756"/>
              <a:chExt cx="912012" cy="451406"/>
            </a:xfrm>
          </p:grpSpPr>
          <p:sp>
            <p:nvSpPr>
              <p:cNvPr id="10" name="Rectangle 9">
                <a:extLst>
                  <a:ext uri="{FF2B5EF4-FFF2-40B4-BE49-F238E27FC236}">
                    <a16:creationId xmlns:a16="http://schemas.microsoft.com/office/drawing/2014/main" id="{F7047B5D-3F25-4614-A95A-E685A01541BD}"/>
                  </a:ext>
                </a:extLst>
              </p:cNvPr>
              <p:cNvSpPr/>
              <p:nvPr/>
            </p:nvSpPr>
            <p:spPr>
              <a:xfrm>
                <a:off x="6040971" y="1483427"/>
                <a:ext cx="598235" cy="27727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2F87FB2A-EA41-4B14-9C4C-AE9D2C75AE41}"/>
                  </a:ext>
                </a:extLst>
              </p:cNvPr>
              <p:cNvSpPr txBox="1"/>
              <p:nvPr/>
            </p:nvSpPr>
            <p:spPr>
              <a:xfrm>
                <a:off x="5855751" y="1439756"/>
                <a:ext cx="912012" cy="451406"/>
              </a:xfrm>
              <a:prstGeom prst="rect">
                <a:avLst/>
              </a:prstGeom>
              <a:noFill/>
            </p:spPr>
            <p:txBody>
              <a:bodyPr wrap="square" rtlCol="0">
                <a:spAutoFit/>
              </a:bodyPr>
              <a:lstStyle/>
              <a:p>
                <a:pPr algn="ctr">
                  <a:lnSpc>
                    <a:spcPts val="1400"/>
                  </a:lnSpc>
                </a:pPr>
                <a:r>
                  <a:rPr lang="en-US" sz="1200" b="1" dirty="0"/>
                  <a:t>Recovery</a:t>
                </a:r>
              </a:p>
              <a:p>
                <a:pPr algn="ctr">
                  <a:lnSpc>
                    <a:spcPts val="1400"/>
                  </a:lnSpc>
                </a:pPr>
                <a:r>
                  <a:rPr lang="en-US" sz="1200" b="1" dirty="0"/>
                  <a:t>Goal</a:t>
                </a:r>
              </a:p>
            </p:txBody>
          </p:sp>
        </p:grpSp>
        <p:grpSp>
          <p:nvGrpSpPr>
            <p:cNvPr id="69" name="Group 68">
              <a:extLst>
                <a:ext uri="{FF2B5EF4-FFF2-40B4-BE49-F238E27FC236}">
                  <a16:creationId xmlns:a16="http://schemas.microsoft.com/office/drawing/2014/main" id="{97529C93-0ABE-4CA4-A60A-45F7B7116065}"/>
                </a:ext>
              </a:extLst>
            </p:cNvPr>
            <p:cNvGrpSpPr/>
            <p:nvPr/>
          </p:nvGrpSpPr>
          <p:grpSpPr>
            <a:xfrm>
              <a:off x="7332686" y="1510820"/>
              <a:ext cx="912012" cy="320948"/>
              <a:chOff x="5855751" y="1439756"/>
              <a:chExt cx="912012" cy="320948"/>
            </a:xfrm>
          </p:grpSpPr>
          <p:sp>
            <p:nvSpPr>
              <p:cNvPr id="70" name="Rectangle 69">
                <a:extLst>
                  <a:ext uri="{FF2B5EF4-FFF2-40B4-BE49-F238E27FC236}">
                    <a16:creationId xmlns:a16="http://schemas.microsoft.com/office/drawing/2014/main" id="{77E91125-A4C4-4A78-B4CB-5775EEC6D351}"/>
                  </a:ext>
                </a:extLst>
              </p:cNvPr>
              <p:cNvSpPr/>
              <p:nvPr/>
            </p:nvSpPr>
            <p:spPr>
              <a:xfrm>
                <a:off x="6040971" y="1483427"/>
                <a:ext cx="598235" cy="27727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99B9166-54D2-4B68-AA0E-84B9B2EF5F8D}"/>
                  </a:ext>
                </a:extLst>
              </p:cNvPr>
              <p:cNvSpPr txBox="1"/>
              <p:nvPr/>
            </p:nvSpPr>
            <p:spPr>
              <a:xfrm>
                <a:off x="5855751" y="1439756"/>
                <a:ext cx="912012" cy="271869"/>
              </a:xfrm>
              <a:prstGeom prst="rect">
                <a:avLst/>
              </a:prstGeom>
              <a:noFill/>
            </p:spPr>
            <p:txBody>
              <a:bodyPr wrap="square" rtlCol="0">
                <a:spAutoFit/>
              </a:bodyPr>
              <a:lstStyle/>
              <a:p>
                <a:pPr algn="ctr">
                  <a:lnSpc>
                    <a:spcPts val="1400"/>
                  </a:lnSpc>
                </a:pPr>
                <a:r>
                  <a:rPr lang="en-US" sz="1200" b="1" dirty="0"/>
                  <a:t>Vital Sign</a:t>
                </a:r>
              </a:p>
            </p:txBody>
          </p:sp>
        </p:grpSp>
        <p:cxnSp>
          <p:nvCxnSpPr>
            <p:cNvPr id="26" name="Straight Connector 25">
              <a:extLst>
                <a:ext uri="{FF2B5EF4-FFF2-40B4-BE49-F238E27FC236}">
                  <a16:creationId xmlns:a16="http://schemas.microsoft.com/office/drawing/2014/main" id="{123823B3-25C1-4BA0-B7A5-53591C74D861}"/>
                </a:ext>
              </a:extLst>
            </p:cNvPr>
            <p:cNvCxnSpPr>
              <a:cxnSpLocks/>
            </p:cNvCxnSpPr>
            <p:nvPr/>
          </p:nvCxnSpPr>
          <p:spPr>
            <a:xfrm>
              <a:off x="5817486" y="2000030"/>
              <a:ext cx="5444402"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5157EB02-84DB-4CAA-A7B7-2B58EA6DF528}"/>
                </a:ext>
              </a:extLst>
            </p:cNvPr>
            <p:cNvPicPr>
              <a:picLocks noChangeAspect="1"/>
            </p:cNvPicPr>
            <p:nvPr/>
          </p:nvPicPr>
          <p:blipFill rotWithShape="1">
            <a:blip r:embed="rId5"/>
            <a:srcRect l="3048" r="4022" b="12808"/>
            <a:stretch/>
          </p:blipFill>
          <p:spPr>
            <a:xfrm>
              <a:off x="10628132" y="6111041"/>
              <a:ext cx="625643" cy="154706"/>
            </a:xfrm>
            <a:prstGeom prst="rect">
              <a:avLst/>
            </a:prstGeom>
            <a:ln w="3175">
              <a:solidFill>
                <a:schemeClr val="tx1"/>
              </a:solidFill>
            </a:ln>
          </p:spPr>
        </p:pic>
        <p:pic>
          <p:nvPicPr>
            <p:cNvPr id="82" name="Picture 81">
              <a:extLst>
                <a:ext uri="{FF2B5EF4-FFF2-40B4-BE49-F238E27FC236}">
                  <a16:creationId xmlns:a16="http://schemas.microsoft.com/office/drawing/2014/main" id="{7A30ED20-B724-48C1-97BB-C49838443DF4}"/>
                </a:ext>
              </a:extLst>
            </p:cNvPr>
            <p:cNvPicPr>
              <a:picLocks/>
            </p:cNvPicPr>
            <p:nvPr/>
          </p:nvPicPr>
          <p:blipFill rotWithShape="1">
            <a:blip r:embed="rId3"/>
            <a:srcRect l="2672" r="-1"/>
            <a:stretch/>
          </p:blipFill>
          <p:spPr>
            <a:xfrm>
              <a:off x="10634986" y="4086185"/>
              <a:ext cx="620758" cy="169143"/>
            </a:xfrm>
            <a:prstGeom prst="rect">
              <a:avLst/>
            </a:prstGeom>
          </p:spPr>
        </p:pic>
        <p:pic>
          <p:nvPicPr>
            <p:cNvPr id="86" name="Picture 85">
              <a:extLst>
                <a:ext uri="{FF2B5EF4-FFF2-40B4-BE49-F238E27FC236}">
                  <a16:creationId xmlns:a16="http://schemas.microsoft.com/office/drawing/2014/main" id="{8C3823AE-742A-4EF4-9103-9EFA0C101CEF}"/>
                </a:ext>
              </a:extLst>
            </p:cNvPr>
            <p:cNvPicPr>
              <a:picLocks noChangeAspect="1"/>
            </p:cNvPicPr>
            <p:nvPr/>
          </p:nvPicPr>
          <p:blipFill rotWithShape="1">
            <a:blip r:embed="rId5"/>
            <a:srcRect l="3048" r="4022" b="12808"/>
            <a:stretch/>
          </p:blipFill>
          <p:spPr>
            <a:xfrm>
              <a:off x="10628132" y="4934947"/>
              <a:ext cx="625643" cy="169144"/>
            </a:xfrm>
            <a:prstGeom prst="rect">
              <a:avLst/>
            </a:prstGeom>
            <a:ln w="3175">
              <a:solidFill>
                <a:schemeClr val="tx1"/>
              </a:solidFill>
            </a:ln>
          </p:spPr>
        </p:pic>
        <p:pic>
          <p:nvPicPr>
            <p:cNvPr id="87" name="Picture 86">
              <a:extLst>
                <a:ext uri="{FF2B5EF4-FFF2-40B4-BE49-F238E27FC236}">
                  <a16:creationId xmlns:a16="http://schemas.microsoft.com/office/drawing/2014/main" id="{D017B62A-DAF0-4ACF-8EB5-9B05D05E7C68}"/>
                </a:ext>
              </a:extLst>
            </p:cNvPr>
            <p:cNvPicPr>
              <a:picLocks noChangeAspect="1"/>
            </p:cNvPicPr>
            <p:nvPr/>
          </p:nvPicPr>
          <p:blipFill>
            <a:blip r:embed="rId6"/>
            <a:stretch>
              <a:fillRect/>
            </a:stretch>
          </p:blipFill>
          <p:spPr>
            <a:xfrm>
              <a:off x="10636874" y="5245353"/>
              <a:ext cx="607569" cy="225026"/>
            </a:xfrm>
            <a:prstGeom prst="rect">
              <a:avLst/>
            </a:prstGeom>
          </p:spPr>
        </p:pic>
        <p:pic>
          <p:nvPicPr>
            <p:cNvPr id="88" name="Picture 87">
              <a:extLst>
                <a:ext uri="{FF2B5EF4-FFF2-40B4-BE49-F238E27FC236}">
                  <a16:creationId xmlns:a16="http://schemas.microsoft.com/office/drawing/2014/main" id="{2980574B-2E2B-49F7-A035-CD9D41185D19}"/>
                </a:ext>
              </a:extLst>
            </p:cNvPr>
            <p:cNvPicPr>
              <a:picLocks noChangeAspect="1"/>
            </p:cNvPicPr>
            <p:nvPr/>
          </p:nvPicPr>
          <p:blipFill>
            <a:blip r:embed="rId6"/>
            <a:stretch>
              <a:fillRect/>
            </a:stretch>
          </p:blipFill>
          <p:spPr>
            <a:xfrm>
              <a:off x="10636874" y="4587483"/>
              <a:ext cx="607569" cy="225026"/>
            </a:xfrm>
            <a:prstGeom prst="rect">
              <a:avLst/>
            </a:prstGeom>
          </p:spPr>
        </p:pic>
        <p:pic>
          <p:nvPicPr>
            <p:cNvPr id="89" name="Picture 88">
              <a:extLst>
                <a:ext uri="{FF2B5EF4-FFF2-40B4-BE49-F238E27FC236}">
                  <a16:creationId xmlns:a16="http://schemas.microsoft.com/office/drawing/2014/main" id="{91FA9B37-2941-48F4-A774-59E0F7E0E233}"/>
                </a:ext>
              </a:extLst>
            </p:cNvPr>
            <p:cNvPicPr>
              <a:picLocks noChangeAspect="1"/>
            </p:cNvPicPr>
            <p:nvPr/>
          </p:nvPicPr>
          <p:blipFill>
            <a:blip r:embed="rId6"/>
            <a:stretch>
              <a:fillRect/>
            </a:stretch>
          </p:blipFill>
          <p:spPr>
            <a:xfrm>
              <a:off x="10636874" y="4042054"/>
              <a:ext cx="607569" cy="225026"/>
            </a:xfrm>
            <a:prstGeom prst="rect">
              <a:avLst/>
            </a:prstGeom>
          </p:spPr>
        </p:pic>
        <p:pic>
          <p:nvPicPr>
            <p:cNvPr id="90" name="Picture 89">
              <a:extLst>
                <a:ext uri="{FF2B5EF4-FFF2-40B4-BE49-F238E27FC236}">
                  <a16:creationId xmlns:a16="http://schemas.microsoft.com/office/drawing/2014/main" id="{17972FF4-8C85-48C8-B6A8-D93DFA149808}"/>
                </a:ext>
              </a:extLst>
            </p:cNvPr>
            <p:cNvPicPr>
              <a:picLocks noChangeAspect="1"/>
            </p:cNvPicPr>
            <p:nvPr/>
          </p:nvPicPr>
          <p:blipFill>
            <a:blip r:embed="rId6"/>
            <a:stretch>
              <a:fillRect/>
            </a:stretch>
          </p:blipFill>
          <p:spPr>
            <a:xfrm>
              <a:off x="10640346" y="3496042"/>
              <a:ext cx="607569" cy="456707"/>
            </a:xfrm>
            <a:prstGeom prst="rect">
              <a:avLst/>
            </a:prstGeom>
          </p:spPr>
        </p:pic>
        <p:pic>
          <p:nvPicPr>
            <p:cNvPr id="91" name="Picture 90">
              <a:extLst>
                <a:ext uri="{FF2B5EF4-FFF2-40B4-BE49-F238E27FC236}">
                  <a16:creationId xmlns:a16="http://schemas.microsoft.com/office/drawing/2014/main" id="{BBEAA831-E6EC-4788-829F-B46A9FC19F09}"/>
                </a:ext>
              </a:extLst>
            </p:cNvPr>
            <p:cNvPicPr>
              <a:picLocks noChangeAspect="1"/>
            </p:cNvPicPr>
            <p:nvPr/>
          </p:nvPicPr>
          <p:blipFill rotWithShape="1">
            <a:blip r:embed="rId5"/>
            <a:srcRect l="3048" r="4022" b="12808"/>
            <a:stretch/>
          </p:blipFill>
          <p:spPr>
            <a:xfrm>
              <a:off x="10618801" y="5773441"/>
              <a:ext cx="625643" cy="154706"/>
            </a:xfrm>
            <a:prstGeom prst="rect">
              <a:avLst/>
            </a:prstGeom>
            <a:ln w="3175">
              <a:solidFill>
                <a:schemeClr val="tx1"/>
              </a:solidFill>
            </a:ln>
          </p:spPr>
        </p:pic>
      </p:grpSp>
      <p:sp>
        <p:nvSpPr>
          <p:cNvPr id="94" name="TextBox 93">
            <a:extLst>
              <a:ext uri="{FF2B5EF4-FFF2-40B4-BE49-F238E27FC236}">
                <a16:creationId xmlns:a16="http://schemas.microsoft.com/office/drawing/2014/main" id="{CFC862A5-1FF9-447A-8D53-381F25EBBA96}"/>
              </a:ext>
            </a:extLst>
          </p:cNvPr>
          <p:cNvSpPr txBox="1"/>
          <p:nvPr/>
        </p:nvSpPr>
        <p:spPr>
          <a:xfrm>
            <a:off x="170487" y="651122"/>
            <a:ext cx="4848873" cy="697627"/>
          </a:xfrm>
          <a:prstGeom prst="rect">
            <a:avLst/>
          </a:prstGeom>
          <a:noFill/>
        </p:spPr>
        <p:txBody>
          <a:bodyPr wrap="square" rtlCol="0">
            <a:spAutoFit/>
          </a:bodyPr>
          <a:lstStyle/>
          <a:p>
            <a:pPr>
              <a:spcBef>
                <a:spcPts val="1200"/>
              </a:spcBef>
            </a:pPr>
            <a:r>
              <a:rPr lang="en-US"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14" name="TextBox 13">
            <a:extLst>
              <a:ext uri="{FF2B5EF4-FFF2-40B4-BE49-F238E27FC236}">
                <a16:creationId xmlns:a16="http://schemas.microsoft.com/office/drawing/2014/main" id="{DA003C28-9153-4475-B302-9653274BBF54}"/>
              </a:ext>
            </a:extLst>
          </p:cNvPr>
          <p:cNvSpPr txBox="1"/>
          <p:nvPr/>
        </p:nvSpPr>
        <p:spPr>
          <a:xfrm>
            <a:off x="125855" y="1636809"/>
            <a:ext cx="3015954"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Near-term Modeling Goals</a:t>
            </a:r>
          </a:p>
        </p:txBody>
      </p:sp>
      <p:sp>
        <p:nvSpPr>
          <p:cNvPr id="9" name="Slide Number Placeholder 8">
            <a:extLst>
              <a:ext uri="{FF2B5EF4-FFF2-40B4-BE49-F238E27FC236}">
                <a16:creationId xmlns:a16="http://schemas.microsoft.com/office/drawing/2014/main" id="{87EA882B-A79A-4383-8DCB-5DB22947D6BE}"/>
              </a:ext>
            </a:extLst>
          </p:cNvPr>
          <p:cNvSpPr>
            <a:spLocks noGrp="1"/>
          </p:cNvSpPr>
          <p:nvPr>
            <p:ph type="sldNum" sz="quarter" idx="12"/>
          </p:nvPr>
        </p:nvSpPr>
        <p:spPr>
          <a:xfrm>
            <a:off x="35315" y="6512465"/>
            <a:ext cx="366131" cy="365125"/>
          </a:xfrm>
        </p:spPr>
        <p:txBody>
          <a:bodyPr/>
          <a:lstStyle/>
          <a:p>
            <a:fld id="{86F9EFF2-DF63-40F5-BBEC-44A3FDA193BA}" type="slidenum">
              <a:rPr lang="en-US" smtClean="0">
                <a:solidFill>
                  <a:schemeClr val="bg1"/>
                </a:solidFill>
              </a:rPr>
              <a:t>20</a:t>
            </a:fld>
            <a:endParaRPr lang="en-US" dirty="0">
              <a:solidFill>
                <a:schemeClr val="bg1"/>
              </a:solidFill>
            </a:endParaRPr>
          </a:p>
        </p:txBody>
      </p:sp>
    </p:spTree>
    <p:extLst>
      <p:ext uri="{BB962C8B-B14F-4D97-AF65-F5344CB8AC3E}">
        <p14:creationId xmlns:p14="http://schemas.microsoft.com/office/powerpoint/2010/main" val="1750100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32413"/>
            <a:ext cx="480506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43813"/>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8BCE0B99-733E-4056-82DB-29B0E885FB68}"/>
              </a:ext>
            </a:extLst>
          </p:cNvPr>
          <p:cNvSpPr>
            <a:spLocks noGrp="1"/>
          </p:cNvSpPr>
          <p:nvPr>
            <p:ph type="title"/>
          </p:nvPr>
        </p:nvSpPr>
        <p:spPr>
          <a:xfrm>
            <a:off x="4926282" y="1232352"/>
            <a:ext cx="7231511" cy="461837"/>
          </a:xfrm>
        </p:spPr>
        <p:txBody>
          <a:bodyPr>
            <a:noAutofit/>
          </a:bodyPr>
          <a:lstStyle/>
          <a:p>
            <a:pPr algn="ctr">
              <a:lnSpc>
                <a:spcPct val="100000"/>
              </a:lnSpc>
            </a:pPr>
            <a:r>
              <a:rPr lang="en-US" sz="2000" b="1" dirty="0"/>
              <a:t>Terrestrial Inorganic Nitrogen Loads (kg/day)                                       Entering Puget Sound, 1997-2017 Annual Average</a:t>
            </a:r>
            <a:r>
              <a:rPr lang="en-US" sz="2000" dirty="0"/>
              <a:t> </a:t>
            </a:r>
          </a:p>
        </p:txBody>
      </p:sp>
      <p:grpSp>
        <p:nvGrpSpPr>
          <p:cNvPr id="42" name="Group 41">
            <a:extLst>
              <a:ext uri="{FF2B5EF4-FFF2-40B4-BE49-F238E27FC236}">
                <a16:creationId xmlns:a16="http://schemas.microsoft.com/office/drawing/2014/main" id="{2DD4EA9D-E223-4011-AFFF-42C6F6C6E294}"/>
              </a:ext>
            </a:extLst>
          </p:cNvPr>
          <p:cNvGrpSpPr/>
          <p:nvPr/>
        </p:nvGrpSpPr>
        <p:grpSpPr>
          <a:xfrm>
            <a:off x="4923165" y="595983"/>
            <a:ext cx="7231511" cy="5935510"/>
            <a:chOff x="4895172" y="474681"/>
            <a:chExt cx="7231511" cy="5935510"/>
          </a:xfrm>
        </p:grpSpPr>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2"/>
            <a:stretch>
              <a:fillRect/>
            </a:stretch>
          </p:blipFill>
          <p:spPr>
            <a:xfrm>
              <a:off x="4895172" y="474681"/>
              <a:ext cx="1657348" cy="481012"/>
            </a:xfrm>
            <a:prstGeom prst="rect">
              <a:avLst/>
            </a:prstGeom>
          </p:spPr>
        </p:pic>
        <p:grpSp>
          <p:nvGrpSpPr>
            <p:cNvPr id="41" name="Group 40">
              <a:extLst>
                <a:ext uri="{FF2B5EF4-FFF2-40B4-BE49-F238E27FC236}">
                  <a16:creationId xmlns:a16="http://schemas.microsoft.com/office/drawing/2014/main" id="{9B272F03-2A2A-4262-93D3-E2792983C112}"/>
                </a:ext>
              </a:extLst>
            </p:cNvPr>
            <p:cNvGrpSpPr/>
            <p:nvPr/>
          </p:nvGrpSpPr>
          <p:grpSpPr>
            <a:xfrm>
              <a:off x="4895172" y="1660849"/>
              <a:ext cx="7231511" cy="4749342"/>
              <a:chOff x="4960489" y="1660849"/>
              <a:chExt cx="7231511" cy="4749342"/>
            </a:xfrm>
          </p:grpSpPr>
          <p:pic>
            <p:nvPicPr>
              <p:cNvPr id="9" name="Picture 8">
                <a:extLst>
                  <a:ext uri="{FF2B5EF4-FFF2-40B4-BE49-F238E27FC236}">
                    <a16:creationId xmlns:a16="http://schemas.microsoft.com/office/drawing/2014/main" id="{77CDCFD0-6C84-4436-BFAF-CD87A0AA354B}"/>
                  </a:ext>
                </a:extLst>
              </p:cNvPr>
              <p:cNvPicPr>
                <a:picLocks noChangeAspect="1"/>
              </p:cNvPicPr>
              <p:nvPr/>
            </p:nvPicPr>
            <p:blipFill rotWithShape="1">
              <a:blip r:embed="rId3"/>
              <a:srcRect r="2580"/>
              <a:stretch/>
            </p:blipFill>
            <p:spPr>
              <a:xfrm>
                <a:off x="4960489" y="1660849"/>
                <a:ext cx="7231511" cy="4749342"/>
              </a:xfrm>
              <a:prstGeom prst="rect">
                <a:avLst/>
              </a:prstGeom>
            </p:spPr>
          </p:pic>
          <p:grpSp>
            <p:nvGrpSpPr>
              <p:cNvPr id="30" name="Group 29">
                <a:extLst>
                  <a:ext uri="{FF2B5EF4-FFF2-40B4-BE49-F238E27FC236}">
                    <a16:creationId xmlns:a16="http://schemas.microsoft.com/office/drawing/2014/main" id="{A619A44A-1AAC-4107-934E-06B221D46AAF}"/>
                  </a:ext>
                </a:extLst>
              </p:cNvPr>
              <p:cNvGrpSpPr/>
              <p:nvPr/>
            </p:nvGrpSpPr>
            <p:grpSpPr>
              <a:xfrm>
                <a:off x="9021554" y="1673471"/>
                <a:ext cx="1013291" cy="292388"/>
                <a:chOff x="9021554" y="1673471"/>
                <a:chExt cx="1013291" cy="292388"/>
              </a:xfrm>
            </p:grpSpPr>
            <p:pic>
              <p:nvPicPr>
                <p:cNvPr id="29" name="Picture 28">
                  <a:extLst>
                    <a:ext uri="{FF2B5EF4-FFF2-40B4-BE49-F238E27FC236}">
                      <a16:creationId xmlns:a16="http://schemas.microsoft.com/office/drawing/2014/main" id="{2CDF3583-181C-4407-B674-FA58BA862528}"/>
                    </a:ext>
                  </a:extLst>
                </p:cNvPr>
                <p:cNvPicPr>
                  <a:picLocks noChangeAspect="1"/>
                </p:cNvPicPr>
                <p:nvPr/>
              </p:nvPicPr>
              <p:blipFill>
                <a:blip r:embed="rId4"/>
                <a:stretch>
                  <a:fillRect/>
                </a:stretch>
              </p:blipFill>
              <p:spPr>
                <a:xfrm>
                  <a:off x="9170139" y="1752094"/>
                  <a:ext cx="692320" cy="131870"/>
                </a:xfrm>
                <a:prstGeom prst="rect">
                  <a:avLst/>
                </a:prstGeom>
              </p:spPr>
            </p:pic>
            <p:sp>
              <p:nvSpPr>
                <p:cNvPr id="16" name="TextBox 15">
                  <a:extLst>
                    <a:ext uri="{FF2B5EF4-FFF2-40B4-BE49-F238E27FC236}">
                      <a16:creationId xmlns:a16="http://schemas.microsoft.com/office/drawing/2014/main" id="{A24DE64A-B08E-459A-AEE4-40EE8D74B93A}"/>
                    </a:ext>
                  </a:extLst>
                </p:cNvPr>
                <p:cNvSpPr txBox="1"/>
                <p:nvPr/>
              </p:nvSpPr>
              <p:spPr>
                <a:xfrm>
                  <a:off x="9021554" y="1673471"/>
                  <a:ext cx="1013291" cy="292388"/>
                </a:xfrm>
                <a:prstGeom prst="rect">
                  <a:avLst/>
                </a:prstGeom>
                <a:noFill/>
              </p:spPr>
              <p:txBody>
                <a:bodyPr wrap="none" rtlCol="0">
                  <a:spAutoFit/>
                </a:bodyPr>
                <a:lstStyle/>
                <a:p>
                  <a:r>
                    <a:rPr lang="en-US" sz="1300" b="1" dirty="0">
                      <a:highlight>
                        <a:srgbClr val="FFFF00"/>
                      </a:highlight>
                    </a:rPr>
                    <a:t>Wastewater</a:t>
                  </a:r>
                </a:p>
              </p:txBody>
            </p:sp>
          </p:grpSp>
          <p:grpSp>
            <p:nvGrpSpPr>
              <p:cNvPr id="31" name="Group 30">
                <a:extLst>
                  <a:ext uri="{FF2B5EF4-FFF2-40B4-BE49-F238E27FC236}">
                    <a16:creationId xmlns:a16="http://schemas.microsoft.com/office/drawing/2014/main" id="{913DD3D2-040A-4E46-B2E7-B1715F2E87C5}"/>
                  </a:ext>
                </a:extLst>
              </p:cNvPr>
              <p:cNvGrpSpPr/>
              <p:nvPr/>
            </p:nvGrpSpPr>
            <p:grpSpPr>
              <a:xfrm>
                <a:off x="9983677" y="1677267"/>
                <a:ext cx="759192" cy="292388"/>
                <a:chOff x="9038181" y="1678903"/>
                <a:chExt cx="759192" cy="292388"/>
              </a:xfrm>
            </p:grpSpPr>
            <p:pic>
              <p:nvPicPr>
                <p:cNvPr id="32" name="Picture 31">
                  <a:extLst>
                    <a:ext uri="{FF2B5EF4-FFF2-40B4-BE49-F238E27FC236}">
                      <a16:creationId xmlns:a16="http://schemas.microsoft.com/office/drawing/2014/main" id="{AD9B2D5C-CBBC-4593-A9E3-DE0FEF93C2ED}"/>
                    </a:ext>
                  </a:extLst>
                </p:cNvPr>
                <p:cNvPicPr>
                  <a:picLocks noChangeAspect="1"/>
                </p:cNvPicPr>
                <p:nvPr/>
              </p:nvPicPr>
              <p:blipFill>
                <a:blip r:embed="rId4"/>
                <a:stretch>
                  <a:fillRect/>
                </a:stretch>
              </p:blipFill>
              <p:spPr>
                <a:xfrm>
                  <a:off x="9105053" y="1778002"/>
                  <a:ext cx="692320" cy="131870"/>
                </a:xfrm>
                <a:prstGeom prst="rect">
                  <a:avLst/>
                </a:prstGeom>
              </p:spPr>
            </p:pic>
            <p:sp>
              <p:nvSpPr>
                <p:cNvPr id="33" name="TextBox 32">
                  <a:extLst>
                    <a:ext uri="{FF2B5EF4-FFF2-40B4-BE49-F238E27FC236}">
                      <a16:creationId xmlns:a16="http://schemas.microsoft.com/office/drawing/2014/main" id="{4DF219A2-94D9-447A-93D1-A3FAF035C12A}"/>
                    </a:ext>
                  </a:extLst>
                </p:cNvPr>
                <p:cNvSpPr txBox="1"/>
                <p:nvPr/>
              </p:nvSpPr>
              <p:spPr>
                <a:xfrm>
                  <a:off x="9038181" y="1678903"/>
                  <a:ext cx="604268" cy="292388"/>
                </a:xfrm>
                <a:prstGeom prst="rect">
                  <a:avLst/>
                </a:prstGeom>
                <a:noFill/>
              </p:spPr>
              <p:txBody>
                <a:bodyPr wrap="none" rtlCol="0">
                  <a:spAutoFit/>
                </a:bodyPr>
                <a:lstStyle/>
                <a:p>
                  <a:r>
                    <a:rPr lang="en-US" sz="1300" b="1" dirty="0">
                      <a:highlight>
                        <a:srgbClr val="FFFF00"/>
                      </a:highlight>
                    </a:rPr>
                    <a:t>Rivers</a:t>
                  </a:r>
                </a:p>
              </p:txBody>
            </p:sp>
          </p:grpSp>
          <p:cxnSp>
            <p:nvCxnSpPr>
              <p:cNvPr id="35" name="Straight Connector 34">
                <a:extLst>
                  <a:ext uri="{FF2B5EF4-FFF2-40B4-BE49-F238E27FC236}">
                    <a16:creationId xmlns:a16="http://schemas.microsoft.com/office/drawing/2014/main" id="{F68AD1B6-4B6A-451F-A4DA-12B35E159C01}"/>
                  </a:ext>
                </a:extLst>
              </p:cNvPr>
              <p:cNvCxnSpPr>
                <a:cxnSpLocks/>
              </p:cNvCxnSpPr>
              <p:nvPr/>
            </p:nvCxnSpPr>
            <p:spPr>
              <a:xfrm flipV="1">
                <a:off x="7931020" y="3554963"/>
                <a:ext cx="1090534" cy="14275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A5595C-C947-484B-BC34-441A65AE2293}"/>
                  </a:ext>
                </a:extLst>
              </p:cNvPr>
              <p:cNvCxnSpPr>
                <a:cxnSpLocks/>
              </p:cNvCxnSpPr>
              <p:nvPr/>
            </p:nvCxnSpPr>
            <p:spPr>
              <a:xfrm>
                <a:off x="7931020" y="6202771"/>
                <a:ext cx="1090534" cy="10123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Rectangle 9">
            <a:extLst>
              <a:ext uri="{FF2B5EF4-FFF2-40B4-BE49-F238E27FC236}">
                <a16:creationId xmlns:a16="http://schemas.microsoft.com/office/drawing/2014/main" id="{5E05EFB3-9BB6-4B58-A7AA-665F5E7D0570}"/>
              </a:ext>
            </a:extLst>
          </p:cNvPr>
          <p:cNvSpPr/>
          <p:nvPr/>
        </p:nvSpPr>
        <p:spPr>
          <a:xfrm>
            <a:off x="227240" y="1918484"/>
            <a:ext cx="4546714" cy="4883388"/>
          </a:xfrm>
          <a:prstGeom prst="rect">
            <a:avLst/>
          </a:prstGeom>
        </p:spPr>
        <p:txBody>
          <a:bodyPr wrap="square">
            <a:spAutoFit/>
          </a:bodyPr>
          <a:lstStyle/>
          <a:p>
            <a:pPr marL="168275" indent="-168275">
              <a:buFont typeface="Arial" panose="020B0604020202020204" pitchFamily="34" charset="0"/>
              <a:buChar char="•"/>
            </a:pPr>
            <a:r>
              <a:rPr lang="en-US" sz="1600" dirty="0">
                <a:solidFill>
                  <a:schemeClr val="bg1"/>
                </a:solidFill>
              </a:rPr>
              <a:t>There are </a:t>
            </a:r>
            <a:r>
              <a:rPr lang="en-US" sz="1600" dirty="0">
                <a:solidFill>
                  <a:srgbClr val="FFFF99"/>
                </a:solidFill>
              </a:rPr>
              <a:t>two main terrestrial inputs of nitrogen to Puget Sound:</a:t>
            </a:r>
          </a:p>
          <a:p>
            <a:pPr marL="800100" lvl="1" indent="-342900">
              <a:buFont typeface="+mj-lt"/>
              <a:buAutoNum type="arabicPeriod"/>
            </a:pPr>
            <a:r>
              <a:rPr lang="en-US" sz="1600" dirty="0">
                <a:solidFill>
                  <a:srgbClr val="FFFF99"/>
                </a:solidFill>
              </a:rPr>
              <a:t>Wastewater treatment plant (WWTP) </a:t>
            </a:r>
            <a:r>
              <a:rPr lang="en-US" sz="1600" dirty="0">
                <a:solidFill>
                  <a:schemeClr val="bg1"/>
                </a:solidFill>
              </a:rPr>
              <a:t>effluent discharging directly into Puget Sound as marine outfalls from coastal communities.</a:t>
            </a:r>
          </a:p>
          <a:p>
            <a:pPr marL="800100" lvl="1" indent="-342900">
              <a:spcBef>
                <a:spcPts val="400"/>
              </a:spcBef>
              <a:buFont typeface="+mj-lt"/>
              <a:buAutoNum type="arabicPeriod"/>
            </a:pPr>
            <a:r>
              <a:rPr lang="en-US" sz="1600" dirty="0">
                <a:solidFill>
                  <a:srgbClr val="FFFF99"/>
                </a:solidFill>
              </a:rPr>
              <a:t>Rivers and streams</a:t>
            </a:r>
            <a:r>
              <a:rPr lang="en-US" sz="1600" dirty="0">
                <a:solidFill>
                  <a:schemeClr val="bg1"/>
                </a:solidFill>
              </a:rPr>
              <a:t> delivering sources from the watersheds they drain.</a:t>
            </a:r>
          </a:p>
          <a:p>
            <a:pPr marL="342900" indent="-342900">
              <a:spcBef>
                <a:spcPts val="400"/>
              </a:spcBef>
              <a:buFont typeface="Arial" panose="020B0604020202020204" pitchFamily="34" charset="0"/>
              <a:buChar char="•"/>
            </a:pPr>
            <a:r>
              <a:rPr lang="en-US" sz="1600" dirty="0">
                <a:solidFill>
                  <a:schemeClr val="bg1"/>
                </a:solidFill>
              </a:rPr>
              <a:t>Nitrogen loads from watersheds (#2) include:</a:t>
            </a:r>
          </a:p>
          <a:p>
            <a:pPr marL="800100" lvl="1" indent="-342900">
              <a:spcBef>
                <a:spcPts val="400"/>
              </a:spcBef>
              <a:buFont typeface="Arial" panose="020B0604020202020204" pitchFamily="34" charset="0"/>
              <a:buChar char="•"/>
            </a:pPr>
            <a:r>
              <a:rPr lang="en-US" sz="1600" dirty="0">
                <a:solidFill>
                  <a:schemeClr val="bg1"/>
                </a:solidFill>
              </a:rPr>
              <a:t>Humans: upstream WWTPs, septic systems, agriculture,  atmospheric N deposition…</a:t>
            </a:r>
          </a:p>
          <a:p>
            <a:pPr marL="800100" lvl="1" indent="-342900">
              <a:spcBef>
                <a:spcPts val="400"/>
              </a:spcBef>
              <a:buFont typeface="Arial" panose="020B0604020202020204" pitchFamily="34" charset="0"/>
              <a:buChar char="•"/>
            </a:pPr>
            <a:r>
              <a:rPr lang="en-US" sz="1600" dirty="0">
                <a:solidFill>
                  <a:schemeClr val="bg1"/>
                </a:solidFill>
              </a:rPr>
              <a:t>Natural sources: N-fixing vegetation (red alder) and wildlife.</a:t>
            </a:r>
          </a:p>
          <a:p>
            <a:pPr marL="168275" indent="-168275">
              <a:spcBef>
                <a:spcPts val="600"/>
              </a:spcBef>
              <a:buFont typeface="Arial" panose="020B0604020202020204" pitchFamily="34" charset="0"/>
              <a:buChar char="•"/>
            </a:pPr>
            <a:r>
              <a:rPr lang="en-US" sz="1600" dirty="0">
                <a:solidFill>
                  <a:srgbClr val="FFFF99"/>
                </a:solidFill>
              </a:rPr>
              <a:t>VELMA will account for these watershed point and nonpoint sources of  nitrogen.</a:t>
            </a:r>
          </a:p>
          <a:p>
            <a:pPr marL="168275" indent="-168275">
              <a:spcBef>
                <a:spcPts val="600"/>
              </a:spcBef>
              <a:buFont typeface="Arial" panose="020B0604020202020204" pitchFamily="34" charset="0"/>
              <a:buChar char="•"/>
            </a:pPr>
            <a:r>
              <a:rPr lang="en-US" sz="1600" dirty="0">
                <a:solidFill>
                  <a:srgbClr val="FFFF99"/>
                </a:solidFill>
              </a:rPr>
              <a:t>The Salish Sea Model will account for WWTP marine outfalls (#1). </a:t>
            </a:r>
          </a:p>
        </p:txBody>
      </p:sp>
      <p:sp>
        <p:nvSpPr>
          <p:cNvPr id="34" name="TextBox 33">
            <a:extLst>
              <a:ext uri="{FF2B5EF4-FFF2-40B4-BE49-F238E27FC236}">
                <a16:creationId xmlns:a16="http://schemas.microsoft.com/office/drawing/2014/main" id="{B90EB259-1766-4064-B0FE-A23A8D56B311}"/>
              </a:ext>
            </a:extLst>
          </p:cNvPr>
          <p:cNvSpPr txBox="1"/>
          <p:nvPr/>
        </p:nvSpPr>
        <p:spPr>
          <a:xfrm>
            <a:off x="254466" y="649238"/>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26" name="TextBox 25">
            <a:extLst>
              <a:ext uri="{FF2B5EF4-FFF2-40B4-BE49-F238E27FC236}">
                <a16:creationId xmlns:a16="http://schemas.microsoft.com/office/drawing/2014/main" id="{01FE623C-9A57-4644-B684-11DB79F9731A}"/>
              </a:ext>
            </a:extLst>
          </p:cNvPr>
          <p:cNvSpPr txBox="1"/>
          <p:nvPr/>
        </p:nvSpPr>
        <p:spPr>
          <a:xfrm>
            <a:off x="125855" y="1571847"/>
            <a:ext cx="4593502"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Methods – Nitrogen Source Targets, Part 1</a:t>
            </a:r>
          </a:p>
        </p:txBody>
      </p:sp>
      <p:sp>
        <p:nvSpPr>
          <p:cNvPr id="11" name="Slide Number Placeholder 10">
            <a:extLst>
              <a:ext uri="{FF2B5EF4-FFF2-40B4-BE49-F238E27FC236}">
                <a16:creationId xmlns:a16="http://schemas.microsoft.com/office/drawing/2014/main" id="{36F72B11-C9AA-42C3-9588-D52EC50791B3}"/>
              </a:ext>
            </a:extLst>
          </p:cNvPr>
          <p:cNvSpPr>
            <a:spLocks noGrp="1"/>
          </p:cNvSpPr>
          <p:nvPr>
            <p:ph type="sldNum" sz="quarter" idx="12"/>
          </p:nvPr>
        </p:nvSpPr>
        <p:spPr>
          <a:xfrm>
            <a:off x="-20440" y="6512464"/>
            <a:ext cx="366131" cy="365125"/>
          </a:xfrm>
        </p:spPr>
        <p:txBody>
          <a:bodyPr/>
          <a:lstStyle/>
          <a:p>
            <a:fld id="{86F9EFF2-DF63-40F5-BBEC-44A3FDA193BA}"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2907576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4460" y="1759216"/>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CF4320-1BC3-48DD-9904-DC3130109DA7}"/>
              </a:ext>
            </a:extLst>
          </p:cNvPr>
          <p:cNvSpPr txBox="1"/>
          <p:nvPr/>
        </p:nvSpPr>
        <p:spPr>
          <a:xfrm>
            <a:off x="5171738" y="1209979"/>
            <a:ext cx="6551152" cy="461665"/>
          </a:xfrm>
          <a:prstGeom prst="rect">
            <a:avLst/>
          </a:prstGeom>
          <a:solidFill>
            <a:schemeClr val="bg1"/>
          </a:solidFill>
        </p:spPr>
        <p:txBody>
          <a:bodyPr wrap="none" rtlCol="0">
            <a:spAutoFit/>
          </a:bodyPr>
          <a:lstStyle/>
          <a:p>
            <a:pPr algn="ctr"/>
            <a:r>
              <a:rPr lang="en-US" sz="2400" dirty="0"/>
              <a:t>Puget Sound Point and Nonpoint Nitrogen Sources</a:t>
            </a:r>
          </a:p>
        </p:txBody>
      </p:sp>
      <p:sp>
        <p:nvSpPr>
          <p:cNvPr id="11" name="TextBox 10">
            <a:extLst>
              <a:ext uri="{FF2B5EF4-FFF2-40B4-BE49-F238E27FC236}">
                <a16:creationId xmlns:a16="http://schemas.microsoft.com/office/drawing/2014/main" id="{19DD46CB-5406-4F3A-8EB4-736F71DDFFA1}"/>
              </a:ext>
            </a:extLst>
          </p:cNvPr>
          <p:cNvSpPr txBox="1"/>
          <p:nvPr/>
        </p:nvSpPr>
        <p:spPr>
          <a:xfrm>
            <a:off x="5589030" y="1656216"/>
            <a:ext cx="5849678" cy="261610"/>
          </a:xfrm>
          <a:prstGeom prst="rect">
            <a:avLst/>
          </a:prstGeom>
          <a:noFill/>
        </p:spPr>
        <p:txBody>
          <a:bodyPr wrap="none" rtlCol="0">
            <a:spAutoFit/>
          </a:bodyPr>
          <a:lstStyle/>
          <a:p>
            <a:r>
              <a:rPr lang="en-US" sz="1100" dirty="0">
                <a:hlinkClick r:id="rId2"/>
              </a:rPr>
              <a:t>https://www.arcgis.com/apps/MapSeries/index.html?appid=907dd54271f44aa0b1f08efd7efc4e30</a:t>
            </a:r>
            <a:endParaRPr lang="en-US" sz="1100" dirty="0"/>
          </a:p>
        </p:txBody>
      </p:sp>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3"/>
          <a:stretch>
            <a:fillRect/>
          </a:stretch>
        </p:blipFill>
        <p:spPr>
          <a:xfrm>
            <a:off x="4860551" y="598288"/>
            <a:ext cx="1624915" cy="471599"/>
          </a:xfrm>
          <a:prstGeom prst="rect">
            <a:avLst/>
          </a:prstGeom>
        </p:spPr>
      </p:pic>
      <p:pic>
        <p:nvPicPr>
          <p:cNvPr id="10" name="Picture 9">
            <a:extLst>
              <a:ext uri="{FF2B5EF4-FFF2-40B4-BE49-F238E27FC236}">
                <a16:creationId xmlns:a16="http://schemas.microsoft.com/office/drawing/2014/main" id="{A19514C7-3F20-49BE-A696-8F17AD70FD49}"/>
              </a:ext>
            </a:extLst>
          </p:cNvPr>
          <p:cNvPicPr>
            <a:picLocks noChangeAspect="1"/>
          </p:cNvPicPr>
          <p:nvPr/>
        </p:nvPicPr>
        <p:blipFill>
          <a:blip r:embed="rId4"/>
          <a:stretch>
            <a:fillRect/>
          </a:stretch>
        </p:blipFill>
        <p:spPr>
          <a:xfrm>
            <a:off x="4823299" y="2003548"/>
            <a:ext cx="7248030" cy="3532993"/>
          </a:xfrm>
          <a:prstGeom prst="rect">
            <a:avLst/>
          </a:prstGeom>
        </p:spPr>
      </p:pic>
      <p:pic>
        <p:nvPicPr>
          <p:cNvPr id="14" name="Picture 13">
            <a:extLst>
              <a:ext uri="{FF2B5EF4-FFF2-40B4-BE49-F238E27FC236}">
                <a16:creationId xmlns:a16="http://schemas.microsoft.com/office/drawing/2014/main" id="{188AE04A-B2B7-4969-9ABA-FCACC1BFE35D}"/>
              </a:ext>
            </a:extLst>
          </p:cNvPr>
          <p:cNvPicPr>
            <a:picLocks noChangeAspect="1"/>
          </p:cNvPicPr>
          <p:nvPr/>
        </p:nvPicPr>
        <p:blipFill>
          <a:blip r:embed="rId5"/>
          <a:stretch>
            <a:fillRect/>
          </a:stretch>
        </p:blipFill>
        <p:spPr>
          <a:xfrm>
            <a:off x="5673009" y="5557837"/>
            <a:ext cx="304800" cy="314325"/>
          </a:xfrm>
          <a:prstGeom prst="rect">
            <a:avLst/>
          </a:prstGeom>
        </p:spPr>
      </p:pic>
      <p:pic>
        <p:nvPicPr>
          <p:cNvPr id="20" name="Picture 19">
            <a:extLst>
              <a:ext uri="{FF2B5EF4-FFF2-40B4-BE49-F238E27FC236}">
                <a16:creationId xmlns:a16="http://schemas.microsoft.com/office/drawing/2014/main" id="{7A4FC01C-0D22-49C3-A543-94243CB5AEC1}"/>
              </a:ext>
            </a:extLst>
          </p:cNvPr>
          <p:cNvPicPr>
            <a:picLocks noChangeAspect="1"/>
          </p:cNvPicPr>
          <p:nvPr/>
        </p:nvPicPr>
        <p:blipFill>
          <a:blip r:embed="rId5"/>
          <a:stretch>
            <a:fillRect/>
          </a:stretch>
        </p:blipFill>
        <p:spPr>
          <a:xfrm>
            <a:off x="6992052" y="5557837"/>
            <a:ext cx="304800" cy="314325"/>
          </a:xfrm>
          <a:prstGeom prst="rect">
            <a:avLst/>
          </a:prstGeom>
        </p:spPr>
      </p:pic>
      <p:pic>
        <p:nvPicPr>
          <p:cNvPr id="21" name="Picture 20">
            <a:extLst>
              <a:ext uri="{FF2B5EF4-FFF2-40B4-BE49-F238E27FC236}">
                <a16:creationId xmlns:a16="http://schemas.microsoft.com/office/drawing/2014/main" id="{95019777-8F6B-4E25-8394-74061D4FE88A}"/>
              </a:ext>
            </a:extLst>
          </p:cNvPr>
          <p:cNvPicPr>
            <a:picLocks noChangeAspect="1"/>
          </p:cNvPicPr>
          <p:nvPr/>
        </p:nvPicPr>
        <p:blipFill>
          <a:blip r:embed="rId5"/>
          <a:stretch>
            <a:fillRect/>
          </a:stretch>
        </p:blipFill>
        <p:spPr>
          <a:xfrm>
            <a:off x="6267061" y="5523959"/>
            <a:ext cx="304800" cy="314325"/>
          </a:xfrm>
          <a:prstGeom prst="rect">
            <a:avLst/>
          </a:prstGeom>
        </p:spPr>
      </p:pic>
      <p:pic>
        <p:nvPicPr>
          <p:cNvPr id="22" name="Picture 21">
            <a:extLst>
              <a:ext uri="{FF2B5EF4-FFF2-40B4-BE49-F238E27FC236}">
                <a16:creationId xmlns:a16="http://schemas.microsoft.com/office/drawing/2014/main" id="{3C95BF25-17B9-4DC1-8A47-CEB1BB17D8AA}"/>
              </a:ext>
            </a:extLst>
          </p:cNvPr>
          <p:cNvPicPr>
            <a:picLocks noChangeAspect="1"/>
          </p:cNvPicPr>
          <p:nvPr/>
        </p:nvPicPr>
        <p:blipFill>
          <a:blip r:embed="rId5"/>
          <a:stretch>
            <a:fillRect/>
          </a:stretch>
        </p:blipFill>
        <p:spPr>
          <a:xfrm>
            <a:off x="9563877" y="5523958"/>
            <a:ext cx="304800" cy="314325"/>
          </a:xfrm>
          <a:prstGeom prst="rect">
            <a:avLst/>
          </a:prstGeom>
        </p:spPr>
      </p:pic>
      <p:pic>
        <p:nvPicPr>
          <p:cNvPr id="23" name="Picture 22">
            <a:extLst>
              <a:ext uri="{FF2B5EF4-FFF2-40B4-BE49-F238E27FC236}">
                <a16:creationId xmlns:a16="http://schemas.microsoft.com/office/drawing/2014/main" id="{FC00A9A6-DB06-4938-858D-6AB6784AA3D1}"/>
              </a:ext>
            </a:extLst>
          </p:cNvPr>
          <p:cNvPicPr>
            <a:picLocks noChangeAspect="1"/>
          </p:cNvPicPr>
          <p:nvPr/>
        </p:nvPicPr>
        <p:blipFill>
          <a:blip r:embed="rId5"/>
          <a:stretch>
            <a:fillRect/>
          </a:stretch>
        </p:blipFill>
        <p:spPr>
          <a:xfrm>
            <a:off x="10838746" y="5569025"/>
            <a:ext cx="304800" cy="314325"/>
          </a:xfrm>
          <a:prstGeom prst="rect">
            <a:avLst/>
          </a:prstGeom>
        </p:spPr>
      </p:pic>
      <p:pic>
        <p:nvPicPr>
          <p:cNvPr id="25" name="Picture 24">
            <a:extLst>
              <a:ext uri="{FF2B5EF4-FFF2-40B4-BE49-F238E27FC236}">
                <a16:creationId xmlns:a16="http://schemas.microsoft.com/office/drawing/2014/main" id="{BD818710-F752-4DB7-8708-7DFFE6B70F03}"/>
              </a:ext>
            </a:extLst>
          </p:cNvPr>
          <p:cNvPicPr>
            <a:picLocks noChangeAspect="1"/>
          </p:cNvPicPr>
          <p:nvPr/>
        </p:nvPicPr>
        <p:blipFill>
          <a:blip r:embed="rId5"/>
          <a:stretch>
            <a:fillRect/>
          </a:stretch>
        </p:blipFill>
        <p:spPr>
          <a:xfrm>
            <a:off x="11479453" y="5547426"/>
            <a:ext cx="304800" cy="314325"/>
          </a:xfrm>
          <a:prstGeom prst="rect">
            <a:avLst/>
          </a:prstGeom>
        </p:spPr>
      </p:pic>
      <p:grpSp>
        <p:nvGrpSpPr>
          <p:cNvPr id="18" name="Group 17">
            <a:extLst>
              <a:ext uri="{FF2B5EF4-FFF2-40B4-BE49-F238E27FC236}">
                <a16:creationId xmlns:a16="http://schemas.microsoft.com/office/drawing/2014/main" id="{F12A459A-074D-4920-BB13-7C7F0F9C2F20}"/>
              </a:ext>
            </a:extLst>
          </p:cNvPr>
          <p:cNvGrpSpPr/>
          <p:nvPr/>
        </p:nvGrpSpPr>
        <p:grpSpPr>
          <a:xfrm>
            <a:off x="6068913" y="6009349"/>
            <a:ext cx="4859777" cy="461665"/>
            <a:chOff x="6446803" y="5859579"/>
            <a:chExt cx="4266854" cy="461665"/>
          </a:xfrm>
        </p:grpSpPr>
        <p:sp>
          <p:nvSpPr>
            <p:cNvPr id="26" name="TextBox 25">
              <a:extLst>
                <a:ext uri="{FF2B5EF4-FFF2-40B4-BE49-F238E27FC236}">
                  <a16:creationId xmlns:a16="http://schemas.microsoft.com/office/drawing/2014/main" id="{89A2DA81-B7ED-4454-B088-CF1D131D5DA2}"/>
                </a:ext>
              </a:extLst>
            </p:cNvPr>
            <p:cNvSpPr txBox="1"/>
            <p:nvPr/>
          </p:nvSpPr>
          <p:spPr>
            <a:xfrm>
              <a:off x="6719606" y="5859579"/>
              <a:ext cx="3994051" cy="461665"/>
            </a:xfrm>
            <a:prstGeom prst="rect">
              <a:avLst/>
            </a:prstGeom>
            <a:solidFill>
              <a:schemeClr val="bg1"/>
            </a:solidFill>
          </p:spPr>
          <p:txBody>
            <a:bodyPr wrap="none" rtlCol="0">
              <a:spAutoFit/>
            </a:bodyPr>
            <a:lstStyle/>
            <a:p>
              <a:pPr algn="ctr">
                <a:spcBef>
                  <a:spcPts val="1200"/>
                </a:spcBef>
              </a:pPr>
              <a:r>
                <a:rPr lang="en-US" sz="2400" dirty="0">
                  <a:highlight>
                    <a:srgbClr val="FFFF00"/>
                  </a:highlight>
                </a:rPr>
                <a:t>= </a:t>
              </a:r>
              <a:r>
                <a:rPr lang="en-US" sz="2200" dirty="0">
                  <a:highlight>
                    <a:srgbClr val="FFFF00"/>
                  </a:highlight>
                </a:rPr>
                <a:t>Nitrogen sources VELMA can model </a:t>
              </a:r>
            </a:p>
          </p:txBody>
        </p:sp>
        <p:pic>
          <p:nvPicPr>
            <p:cNvPr id="27" name="Picture 26">
              <a:extLst>
                <a:ext uri="{FF2B5EF4-FFF2-40B4-BE49-F238E27FC236}">
                  <a16:creationId xmlns:a16="http://schemas.microsoft.com/office/drawing/2014/main" id="{A88059F9-BDF2-4127-B6DA-FA568D94E1FE}"/>
                </a:ext>
              </a:extLst>
            </p:cNvPr>
            <p:cNvPicPr>
              <a:picLocks noChangeAspect="1"/>
            </p:cNvPicPr>
            <p:nvPr/>
          </p:nvPicPr>
          <p:blipFill>
            <a:blip r:embed="rId5"/>
            <a:stretch>
              <a:fillRect/>
            </a:stretch>
          </p:blipFill>
          <p:spPr>
            <a:xfrm>
              <a:off x="6446803" y="5973100"/>
              <a:ext cx="304800" cy="314325"/>
            </a:xfrm>
            <a:prstGeom prst="rect">
              <a:avLst/>
            </a:prstGeom>
          </p:spPr>
        </p:pic>
      </p:grpSp>
      <p:pic>
        <p:nvPicPr>
          <p:cNvPr id="28" name="Picture 27">
            <a:extLst>
              <a:ext uri="{FF2B5EF4-FFF2-40B4-BE49-F238E27FC236}">
                <a16:creationId xmlns:a16="http://schemas.microsoft.com/office/drawing/2014/main" id="{8C4A4162-4C94-4647-BB06-D5BC37BEBF89}"/>
              </a:ext>
            </a:extLst>
          </p:cNvPr>
          <p:cNvPicPr>
            <a:picLocks noChangeAspect="1"/>
          </p:cNvPicPr>
          <p:nvPr/>
        </p:nvPicPr>
        <p:blipFill>
          <a:blip r:embed="rId6"/>
          <a:stretch>
            <a:fillRect/>
          </a:stretch>
        </p:blipFill>
        <p:spPr>
          <a:xfrm>
            <a:off x="4841961" y="2129933"/>
            <a:ext cx="322530" cy="2955251"/>
          </a:xfrm>
          <a:prstGeom prst="rect">
            <a:avLst/>
          </a:prstGeom>
        </p:spPr>
      </p:pic>
      <p:sp>
        <p:nvSpPr>
          <p:cNvPr id="30" name="TextBox 29">
            <a:extLst>
              <a:ext uri="{FF2B5EF4-FFF2-40B4-BE49-F238E27FC236}">
                <a16:creationId xmlns:a16="http://schemas.microsoft.com/office/drawing/2014/main" id="{713795FF-055D-46F8-8DA8-BA59AF62FAD7}"/>
              </a:ext>
            </a:extLst>
          </p:cNvPr>
          <p:cNvSpPr txBox="1"/>
          <p:nvPr/>
        </p:nvSpPr>
        <p:spPr>
          <a:xfrm>
            <a:off x="261717" y="891766"/>
            <a:ext cx="4848873"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32" name="Rectangle 31">
            <a:extLst>
              <a:ext uri="{FF2B5EF4-FFF2-40B4-BE49-F238E27FC236}">
                <a16:creationId xmlns:a16="http://schemas.microsoft.com/office/drawing/2014/main" id="{3757E2B3-2A27-426F-9080-C1B0323AAA80}"/>
              </a:ext>
            </a:extLst>
          </p:cNvPr>
          <p:cNvSpPr/>
          <p:nvPr/>
        </p:nvSpPr>
        <p:spPr>
          <a:xfrm>
            <a:off x="242381" y="2338684"/>
            <a:ext cx="4245011" cy="4062651"/>
          </a:xfrm>
          <a:prstGeom prst="rect">
            <a:avLst/>
          </a:prstGeom>
        </p:spPr>
        <p:txBody>
          <a:bodyPr wrap="square">
            <a:spAutoFit/>
          </a:bodyPr>
          <a:lstStyle/>
          <a:p>
            <a:pPr marL="168275" indent="-168275">
              <a:buFont typeface="Arial" panose="020B0604020202020204" pitchFamily="34" charset="0"/>
              <a:buChar char="•"/>
            </a:pPr>
            <a:r>
              <a:rPr lang="en-US" sz="1700" dirty="0">
                <a:solidFill>
                  <a:schemeClr val="bg1"/>
                </a:solidFill>
              </a:rPr>
              <a:t>VELMA is designed to simulate fate and transport of the checked point and nonpoint nitrogen sources shown at right.</a:t>
            </a:r>
          </a:p>
          <a:p>
            <a:pPr marL="168275" indent="-168275">
              <a:spcBef>
                <a:spcPts val="1200"/>
              </a:spcBef>
              <a:buFont typeface="Arial" panose="020B0604020202020204" pitchFamily="34" charset="0"/>
              <a:buChar char="•"/>
            </a:pPr>
            <a:r>
              <a:rPr lang="en-US" sz="1700" dirty="0">
                <a:solidFill>
                  <a:schemeClr val="bg1"/>
                </a:solidFill>
              </a:rPr>
              <a:t> In addition to these, VELMA will need to account for fertilizer applications for agriculture, forestry, urban and other land uses.</a:t>
            </a:r>
          </a:p>
          <a:p>
            <a:pPr marL="168275" indent="-168275">
              <a:spcBef>
                <a:spcPts val="1200"/>
              </a:spcBef>
              <a:buFont typeface="Arial" panose="020B0604020202020204" pitchFamily="34" charset="0"/>
              <a:buChar char="•"/>
            </a:pPr>
            <a:r>
              <a:rPr lang="en-US" sz="1700" dirty="0">
                <a:solidFill>
                  <a:schemeClr val="bg1"/>
                </a:solidFill>
              </a:rPr>
              <a:t>VELMA allows users to isolate the contributions of different nitrogen sources to total nitrogen loads, spatial and temporal process-level controls on transport, and effectiveness of green and gray infrastructure for reducing nitrogen loads to streams, rivers and estuary.</a:t>
            </a:r>
          </a:p>
        </p:txBody>
      </p:sp>
      <p:sp>
        <p:nvSpPr>
          <p:cNvPr id="29" name="TextBox 28">
            <a:extLst>
              <a:ext uri="{FF2B5EF4-FFF2-40B4-BE49-F238E27FC236}">
                <a16:creationId xmlns:a16="http://schemas.microsoft.com/office/drawing/2014/main" id="{D2AB168B-F06B-4293-9CEE-B7F818890D13}"/>
              </a:ext>
            </a:extLst>
          </p:cNvPr>
          <p:cNvSpPr txBox="1"/>
          <p:nvPr/>
        </p:nvSpPr>
        <p:spPr>
          <a:xfrm>
            <a:off x="183730" y="1982048"/>
            <a:ext cx="4497898"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Methods – Nitrogen Source Targets, Part 2</a:t>
            </a:r>
          </a:p>
        </p:txBody>
      </p:sp>
      <p:sp>
        <p:nvSpPr>
          <p:cNvPr id="9" name="Slide Number Placeholder 8">
            <a:extLst>
              <a:ext uri="{FF2B5EF4-FFF2-40B4-BE49-F238E27FC236}">
                <a16:creationId xmlns:a16="http://schemas.microsoft.com/office/drawing/2014/main" id="{EE85DC9A-36C2-41F7-BA55-EE523DC5D0AF}"/>
              </a:ext>
            </a:extLst>
          </p:cNvPr>
          <p:cNvSpPr>
            <a:spLocks noGrp="1"/>
          </p:cNvSpPr>
          <p:nvPr>
            <p:ph type="sldNum" sz="quarter" idx="12"/>
          </p:nvPr>
        </p:nvSpPr>
        <p:spPr/>
        <p:txBody>
          <a:bodyPr/>
          <a:lstStyle/>
          <a:p>
            <a:fld id="{86F9EFF2-DF63-40F5-BBEC-44A3FDA193BA}" type="slidenum">
              <a:rPr lang="en-US" smtClean="0">
                <a:solidFill>
                  <a:schemeClr val="bg1"/>
                </a:solidFill>
              </a:rPr>
              <a:t>22</a:t>
            </a:fld>
            <a:endParaRPr lang="en-US" dirty="0">
              <a:solidFill>
                <a:schemeClr val="bg1"/>
              </a:solidFill>
            </a:endParaRPr>
          </a:p>
        </p:txBody>
      </p:sp>
    </p:spTree>
    <p:extLst>
      <p:ext uri="{BB962C8B-B14F-4D97-AF65-F5344CB8AC3E}">
        <p14:creationId xmlns:p14="http://schemas.microsoft.com/office/powerpoint/2010/main" val="1826927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AE7461-DF53-4B52-BBB6-D023C81F3692}"/>
              </a:ext>
            </a:extLst>
          </p:cNvPr>
          <p:cNvSpPr/>
          <p:nvPr/>
        </p:nvSpPr>
        <p:spPr>
          <a:xfrm>
            <a:off x="0" y="23082"/>
            <a:ext cx="505576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1" name="TextBox 10">
            <a:extLst>
              <a:ext uri="{FF2B5EF4-FFF2-40B4-BE49-F238E27FC236}">
                <a16:creationId xmlns:a16="http://schemas.microsoft.com/office/drawing/2014/main" id="{BABA5954-16F9-4D6E-97ED-064991091468}"/>
              </a:ext>
            </a:extLst>
          </p:cNvPr>
          <p:cNvSpPr txBox="1"/>
          <p:nvPr/>
        </p:nvSpPr>
        <p:spPr>
          <a:xfrm>
            <a:off x="195304" y="2019456"/>
            <a:ext cx="4805585" cy="4701287"/>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chemeClr val="bg1"/>
                </a:solidFill>
              </a:rPr>
              <a:t>As noted in the previous slides, primary terrestrial sources of nutrients in Puget Sound include</a:t>
            </a:r>
          </a:p>
          <a:p>
            <a:pPr marL="742950" lvl="1" indent="-285750">
              <a:spcBef>
                <a:spcPts val="300"/>
              </a:spcBef>
              <a:buSzPct val="75000"/>
              <a:buFont typeface="Wingdings" panose="05000000000000000000" pitchFamily="2" charset="2"/>
              <a:buChar char="§"/>
            </a:pPr>
            <a:r>
              <a:rPr lang="en-US" sz="1700" dirty="0">
                <a:solidFill>
                  <a:schemeClr val="bg1"/>
                </a:solidFill>
              </a:rPr>
              <a:t>Treated sewage (WWTP)</a:t>
            </a:r>
          </a:p>
          <a:p>
            <a:pPr marL="742950" lvl="1" indent="-285750">
              <a:spcBef>
                <a:spcPts val="300"/>
              </a:spcBef>
              <a:buSzPct val="75000"/>
              <a:buFont typeface="Wingdings" panose="05000000000000000000" pitchFamily="2" charset="2"/>
              <a:buChar char="§"/>
            </a:pPr>
            <a:r>
              <a:rPr lang="en-US" sz="1700" dirty="0">
                <a:solidFill>
                  <a:schemeClr val="bg1"/>
                </a:solidFill>
              </a:rPr>
              <a:t>Onsite sewage systems (septic)</a:t>
            </a:r>
          </a:p>
          <a:p>
            <a:pPr marL="742950" lvl="1" indent="-285750">
              <a:spcBef>
                <a:spcPts val="300"/>
              </a:spcBef>
              <a:buSzPct val="75000"/>
              <a:buFont typeface="Wingdings" panose="05000000000000000000" pitchFamily="2" charset="2"/>
              <a:buChar char="§"/>
            </a:pPr>
            <a:r>
              <a:rPr lang="en-US" sz="1700" dirty="0">
                <a:solidFill>
                  <a:schemeClr val="bg1"/>
                </a:solidFill>
              </a:rPr>
              <a:t>Poorly managed land use practices, including over-application of fertilizers</a:t>
            </a:r>
          </a:p>
          <a:p>
            <a:pPr marL="742950" lvl="1" indent="-285750">
              <a:spcBef>
                <a:spcPts val="600"/>
              </a:spcBef>
              <a:buSzPct val="100000"/>
              <a:buFont typeface="Arial" panose="020B0604020202020204" pitchFamily="34" charset="0"/>
              <a:buChar char="•"/>
            </a:pPr>
            <a:r>
              <a:rPr lang="en-US" sz="1700" dirty="0">
                <a:solidFill>
                  <a:schemeClr val="bg1"/>
                </a:solidFill>
              </a:rPr>
              <a:t>Natural sources (alder, especially)</a:t>
            </a:r>
          </a:p>
          <a:p>
            <a:pPr marL="285750" indent="-285750">
              <a:spcBef>
                <a:spcPts val="600"/>
              </a:spcBef>
              <a:buSzPct val="100000"/>
              <a:buFont typeface="Arial" panose="020B0604020202020204" pitchFamily="34" charset="0"/>
              <a:buChar char="•"/>
            </a:pPr>
            <a:r>
              <a:rPr lang="en-US" sz="1700" dirty="0">
                <a:solidFill>
                  <a:schemeClr val="bg1"/>
                </a:solidFill>
              </a:rPr>
              <a:t>VELMA scenarios will be designed to address specific questions concerning these nitrogen sources, as discussed at right.</a:t>
            </a:r>
          </a:p>
          <a:p>
            <a:pPr marL="285750" indent="-285750">
              <a:spcBef>
                <a:spcPts val="600"/>
              </a:spcBef>
              <a:buSzPct val="100000"/>
              <a:buFont typeface="Arial" panose="020B0604020202020204" pitchFamily="34" charset="0"/>
              <a:buChar char="•"/>
            </a:pPr>
            <a:r>
              <a:rPr lang="en-US" sz="1700" dirty="0">
                <a:solidFill>
                  <a:schemeClr val="bg1"/>
                </a:solidFill>
              </a:rPr>
              <a:t>VELMA scenario-based terrestrial N loads at the terrestrial-marine boundary will be used as input for the Salish Sea Model </a:t>
            </a:r>
          </a:p>
          <a:p>
            <a:pPr marL="285750" indent="-285750">
              <a:spcBef>
                <a:spcPts val="600"/>
              </a:spcBef>
              <a:buSzPct val="100000"/>
              <a:buFont typeface="Arial" panose="020B0604020202020204" pitchFamily="34" charset="0"/>
              <a:buChar char="•"/>
            </a:pPr>
            <a:r>
              <a:rPr lang="en-US" sz="1700" dirty="0">
                <a:solidFill>
                  <a:schemeClr val="bg1"/>
                </a:solidFill>
              </a:rPr>
              <a:t>Current Salish Sea Model applications for marine nutrient assessments are described </a:t>
            </a:r>
            <a:r>
              <a:rPr lang="en-US" sz="1700" dirty="0">
                <a:solidFill>
                  <a:srgbClr val="FFFF00"/>
                </a:solidFill>
                <a:hlinkClick r:id="rId2">
                  <a:extLst>
                    <a:ext uri="{A12FA001-AC4F-418D-AE19-62706E023703}">
                      <ahyp:hlinkClr xmlns:ahyp="http://schemas.microsoft.com/office/drawing/2018/hyperlinkcolor" val="tx"/>
                    </a:ext>
                  </a:extLst>
                </a:hlinkClick>
              </a:rPr>
              <a:t>here</a:t>
            </a:r>
            <a:endParaRPr lang="en-US" sz="1700" dirty="0">
              <a:solidFill>
                <a:srgbClr val="FFFF00"/>
              </a:solidFill>
            </a:endParaRPr>
          </a:p>
        </p:txBody>
      </p:sp>
      <p:sp>
        <p:nvSpPr>
          <p:cNvPr id="13" name="TextBox 12">
            <a:extLst>
              <a:ext uri="{FF2B5EF4-FFF2-40B4-BE49-F238E27FC236}">
                <a16:creationId xmlns:a16="http://schemas.microsoft.com/office/drawing/2014/main" id="{5BA38CA4-EFCE-49A6-916E-1B1B30045CC6}"/>
              </a:ext>
            </a:extLst>
          </p:cNvPr>
          <p:cNvSpPr txBox="1"/>
          <p:nvPr/>
        </p:nvSpPr>
        <p:spPr>
          <a:xfrm>
            <a:off x="125855" y="1593664"/>
            <a:ext cx="4083939" cy="400110"/>
          </a:xfrm>
          <a:prstGeom prst="rect">
            <a:avLst/>
          </a:prstGeom>
          <a:noFill/>
        </p:spPr>
        <p:txBody>
          <a:bodyPr wrap="none" rtlCol="0">
            <a:spAutoFit/>
          </a:bodyPr>
          <a:lstStyle/>
          <a:p>
            <a:pPr marL="285750" indent="-285750">
              <a:buFont typeface="Wingdings" panose="05000000000000000000" pitchFamily="2" charset="2"/>
              <a:buChar char="v"/>
            </a:pPr>
            <a:r>
              <a:rPr lang="en-US" sz="2000" b="1" dirty="0">
                <a:solidFill>
                  <a:srgbClr val="FFFF00"/>
                </a:solidFill>
              </a:rPr>
              <a:t>Scenarios – Nitrogen Remediation</a:t>
            </a:r>
          </a:p>
        </p:txBody>
      </p:sp>
      <p:cxnSp>
        <p:nvCxnSpPr>
          <p:cNvPr id="14" name="Straight Connector 13">
            <a:extLst>
              <a:ext uri="{FF2B5EF4-FFF2-40B4-BE49-F238E27FC236}">
                <a16:creationId xmlns:a16="http://schemas.microsoft.com/office/drawing/2014/main" id="{2400E9C7-9791-4A3C-9C64-6541E6C27ACA}"/>
              </a:ext>
            </a:extLst>
          </p:cNvPr>
          <p:cNvCxnSpPr>
            <a:cxnSpLocks/>
          </p:cNvCxnSpPr>
          <p:nvPr/>
        </p:nvCxnSpPr>
        <p:spPr>
          <a:xfrm>
            <a:off x="-4460" y="1487089"/>
            <a:ext cx="50602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08B0EE1-A6BF-4A4C-BB7B-FADFF1CF3D2F}"/>
              </a:ext>
            </a:extLst>
          </p:cNvPr>
          <p:cNvSpPr txBox="1"/>
          <p:nvPr/>
        </p:nvSpPr>
        <p:spPr>
          <a:xfrm>
            <a:off x="203843" y="723814"/>
            <a:ext cx="444091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17" name="TextBox 16">
            <a:extLst>
              <a:ext uri="{FF2B5EF4-FFF2-40B4-BE49-F238E27FC236}">
                <a16:creationId xmlns:a16="http://schemas.microsoft.com/office/drawing/2014/main" id="{B3B04136-0088-4EE8-8066-77F7A9804DC3}"/>
              </a:ext>
            </a:extLst>
          </p:cNvPr>
          <p:cNvSpPr txBox="1"/>
          <p:nvPr/>
        </p:nvSpPr>
        <p:spPr>
          <a:xfrm>
            <a:off x="5194664" y="673673"/>
            <a:ext cx="6929356" cy="6163226"/>
          </a:xfrm>
          <a:prstGeom prst="rect">
            <a:avLst/>
          </a:prstGeom>
          <a:noFill/>
        </p:spPr>
        <p:txBody>
          <a:bodyPr wrap="square" rtlCol="0">
            <a:spAutoFit/>
          </a:bodyPr>
          <a:lstStyle/>
          <a:p>
            <a:r>
              <a:rPr lang="en-US" sz="2800" dirty="0"/>
              <a:t>Nitrogen remediation scenarios –                       Key questions:</a:t>
            </a:r>
          </a:p>
          <a:p>
            <a:pPr marL="285750" indent="-285750">
              <a:spcBef>
                <a:spcPts val="900"/>
              </a:spcBef>
              <a:spcAft>
                <a:spcPts val="400"/>
              </a:spcAft>
              <a:buFont typeface="Arial" panose="020B0604020202020204" pitchFamily="34" charset="0"/>
              <a:buChar char="•"/>
            </a:pPr>
            <a:r>
              <a:rPr lang="en-US" b="1" dirty="0"/>
              <a:t>For treated sewage</a:t>
            </a:r>
            <a:r>
              <a:rPr lang="en-US" dirty="0"/>
              <a:t>, to what extent can WWTP upgrades for inland communities reduce N loads to freshwater streams? How will those upgrades translate to reduced N loads to Puget Sound?</a:t>
            </a:r>
          </a:p>
          <a:p>
            <a:pPr marL="285750" indent="-285750">
              <a:spcBef>
                <a:spcPts val="600"/>
              </a:spcBef>
              <a:spcAft>
                <a:spcPts val="400"/>
              </a:spcAft>
              <a:buFont typeface="Arial" panose="020B0604020202020204" pitchFamily="34" charset="0"/>
              <a:buChar char="•"/>
            </a:pPr>
            <a:r>
              <a:rPr lang="en-US" b="1" dirty="0"/>
              <a:t>For onsite sewage systems</a:t>
            </a:r>
            <a:r>
              <a:rPr lang="en-US" dirty="0"/>
              <a:t>, to what extent can onsite upgrades reduce N loads to freshwater streams?  How will those upgrades translate to improvements in terrestrial and marine water quality?</a:t>
            </a:r>
          </a:p>
          <a:p>
            <a:pPr marL="285750" indent="-285750">
              <a:spcBef>
                <a:spcPts val="600"/>
              </a:spcBef>
              <a:spcAft>
                <a:spcPts val="400"/>
              </a:spcAft>
              <a:buFont typeface="Arial" panose="020B0604020202020204" pitchFamily="34" charset="0"/>
              <a:buChar char="•"/>
            </a:pPr>
            <a:r>
              <a:rPr lang="en-US" b="1" dirty="0"/>
              <a:t>For poorly managed rural and urban land use practices</a:t>
            </a:r>
            <a:r>
              <a:rPr lang="en-US" dirty="0"/>
              <a:t>, to what extent can reductions in nutrient fertilization and increases in green infrastructure (riparian buffers, rain gardens, bioswales, engineered wetlands, etc.) reduce terrestrial nitrogen loads?</a:t>
            </a:r>
          </a:p>
          <a:p>
            <a:pPr marL="285750" indent="-285750">
              <a:spcBef>
                <a:spcPts val="600"/>
              </a:spcBef>
              <a:spcAft>
                <a:spcPts val="400"/>
              </a:spcAft>
              <a:buFont typeface="Arial" panose="020B0604020202020204" pitchFamily="34" charset="0"/>
              <a:buChar char="•"/>
            </a:pPr>
            <a:r>
              <a:rPr lang="en-US" b="1" dirty="0"/>
              <a:t>For natural nitrogen sources</a:t>
            </a:r>
            <a:r>
              <a:rPr lang="en-US" dirty="0"/>
              <a:t>, to what extent can riparian management options reduce biological inputs of N to streams? Options considered will include riparian cover type conversion of N-fixing alder with coniferous and/or non-N-fixing hardwood species capable of producing larger amounts of fine and coarse woody debris (carbon source) to enhance riparian and instream denitrification rates.</a:t>
            </a:r>
          </a:p>
        </p:txBody>
      </p:sp>
      <p:sp>
        <p:nvSpPr>
          <p:cNvPr id="16" name="Slide Number Placeholder 15">
            <a:extLst>
              <a:ext uri="{FF2B5EF4-FFF2-40B4-BE49-F238E27FC236}">
                <a16:creationId xmlns:a16="http://schemas.microsoft.com/office/drawing/2014/main" id="{E72D2152-2B2D-4FB4-BF7D-DF8C73DC9EE7}"/>
              </a:ext>
            </a:extLst>
          </p:cNvPr>
          <p:cNvSpPr>
            <a:spLocks noGrp="1"/>
          </p:cNvSpPr>
          <p:nvPr>
            <p:ph type="sldNum" sz="quarter" idx="12"/>
          </p:nvPr>
        </p:nvSpPr>
        <p:spPr>
          <a:xfrm>
            <a:off x="-20440" y="6512464"/>
            <a:ext cx="366131" cy="365125"/>
          </a:xfrm>
        </p:spPr>
        <p:txBody>
          <a:bodyPr/>
          <a:lstStyle/>
          <a:p>
            <a:fld id="{86F9EFF2-DF63-40F5-BBEC-44A3FDA193BA}" type="slidenum">
              <a:rPr lang="en-US" smtClean="0">
                <a:solidFill>
                  <a:schemeClr val="bg1"/>
                </a:solidFill>
              </a:rPr>
              <a:t>23</a:t>
            </a:fld>
            <a:endParaRPr lang="en-US" dirty="0">
              <a:solidFill>
                <a:schemeClr val="bg1"/>
              </a:solidFill>
            </a:endParaRPr>
          </a:p>
        </p:txBody>
      </p:sp>
    </p:spTree>
    <p:extLst>
      <p:ext uri="{BB962C8B-B14F-4D97-AF65-F5344CB8AC3E}">
        <p14:creationId xmlns:p14="http://schemas.microsoft.com/office/powerpoint/2010/main" val="2988718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24352" y="2296860"/>
            <a:ext cx="4311730" cy="3954929"/>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chemeClr val="bg1"/>
                </a:solidFill>
              </a:rPr>
              <a:t>Initial proof-of-concept VELMA applications will focus on a subset of Puget Sound sub-basins.</a:t>
            </a:r>
          </a:p>
          <a:p>
            <a:pPr marL="285750" indent="-285750">
              <a:spcBef>
                <a:spcPts val="1200"/>
              </a:spcBef>
              <a:buFont typeface="Arial" panose="020B0604020202020204" pitchFamily="34" charset="0"/>
              <a:buChar char="•"/>
            </a:pPr>
            <a:r>
              <a:rPr lang="en-US" sz="1700" dirty="0">
                <a:solidFill>
                  <a:schemeClr val="bg1"/>
                </a:solidFill>
              </a:rPr>
              <a:t>The three sub-basins shown at right were selected because they represent a wide range of nitrogen sources and loadings present in Puget Sound.</a:t>
            </a:r>
          </a:p>
          <a:p>
            <a:pPr marL="285750" indent="-285750">
              <a:spcBef>
                <a:spcPts val="1200"/>
              </a:spcBef>
              <a:buFont typeface="Arial" panose="020B0604020202020204" pitchFamily="34" charset="0"/>
              <a:buChar char="•"/>
            </a:pPr>
            <a:r>
              <a:rPr lang="en-US" sz="1700" dirty="0">
                <a:solidFill>
                  <a:schemeClr val="bg1"/>
                </a:solidFill>
              </a:rPr>
              <a:t>VELMA applications for each sub-basin will address nitrogen fate and transport for the sources described in the previous slide.</a:t>
            </a:r>
          </a:p>
          <a:p>
            <a:pPr marL="285750" indent="-285750">
              <a:spcBef>
                <a:spcPts val="1200"/>
              </a:spcBef>
              <a:buFont typeface="Arial" panose="020B0604020202020204" pitchFamily="34" charset="0"/>
              <a:buChar char="•"/>
            </a:pPr>
            <a:r>
              <a:rPr lang="en-US" sz="1700" dirty="0">
                <a:solidFill>
                  <a:schemeClr val="bg1"/>
                </a:solidFill>
              </a:rPr>
              <a:t>This modeling effort will rely on published and publicly available datasets gathered by collaborating partners</a:t>
            </a:r>
          </a:p>
        </p:txBody>
      </p:sp>
      <p:sp>
        <p:nvSpPr>
          <p:cNvPr id="16" name="Rectangle 15">
            <a:extLst>
              <a:ext uri="{FF2B5EF4-FFF2-40B4-BE49-F238E27FC236}">
                <a16:creationId xmlns:a16="http://schemas.microsoft.com/office/drawing/2014/main" id="{AA1384CC-B7D0-4209-921D-66E3005808D1}"/>
              </a:ext>
            </a:extLst>
          </p:cNvPr>
          <p:cNvSpPr/>
          <p:nvPr/>
        </p:nvSpPr>
        <p:spPr>
          <a:xfrm>
            <a:off x="4742765" y="6436887"/>
            <a:ext cx="2580515" cy="307777"/>
          </a:xfrm>
          <a:prstGeom prst="rect">
            <a:avLst/>
          </a:prstGeom>
        </p:spPr>
        <p:txBody>
          <a:bodyPr wrap="none">
            <a:spAutoFit/>
          </a:bodyPr>
          <a:lstStyle/>
          <a:p>
            <a:r>
              <a:rPr lang="fr-FR" sz="1400" dirty="0">
                <a:solidFill>
                  <a:srgbClr val="000000"/>
                </a:solidFill>
                <a:latin typeface="open_sansregular"/>
              </a:rPr>
              <a:t>Source: </a:t>
            </a:r>
            <a:r>
              <a:rPr lang="fr-FR" sz="1400" u="sng" dirty="0">
                <a:solidFill>
                  <a:srgbClr val="555555"/>
                </a:solidFill>
                <a:latin typeface="open_sansregular"/>
                <a:hlinkClick r:id="rId2"/>
              </a:rPr>
              <a:t>Mohamedali et al., 2011</a:t>
            </a:r>
            <a:endParaRPr lang="en-US" sz="1400" dirty="0"/>
          </a:p>
        </p:txBody>
      </p:sp>
      <p:grpSp>
        <p:nvGrpSpPr>
          <p:cNvPr id="10" name="Group 9">
            <a:extLst>
              <a:ext uri="{FF2B5EF4-FFF2-40B4-BE49-F238E27FC236}">
                <a16:creationId xmlns:a16="http://schemas.microsoft.com/office/drawing/2014/main" id="{223E4AA6-4825-412D-B136-74DF7FACB662}"/>
              </a:ext>
            </a:extLst>
          </p:cNvPr>
          <p:cNvGrpSpPr/>
          <p:nvPr/>
        </p:nvGrpSpPr>
        <p:grpSpPr>
          <a:xfrm>
            <a:off x="4832968" y="598697"/>
            <a:ext cx="7359032" cy="5844909"/>
            <a:chOff x="4832968" y="598697"/>
            <a:chExt cx="7359032" cy="5844909"/>
          </a:xfrm>
        </p:grpSpPr>
        <p:pic>
          <p:nvPicPr>
            <p:cNvPr id="9" name="Picture 8">
              <a:extLst>
                <a:ext uri="{FF2B5EF4-FFF2-40B4-BE49-F238E27FC236}">
                  <a16:creationId xmlns:a16="http://schemas.microsoft.com/office/drawing/2014/main" id="{66E5FC53-41DA-4290-B5EF-21C075B6A316}"/>
                </a:ext>
              </a:extLst>
            </p:cNvPr>
            <p:cNvPicPr>
              <a:picLocks noChangeAspect="1"/>
            </p:cNvPicPr>
            <p:nvPr/>
          </p:nvPicPr>
          <p:blipFill>
            <a:blip r:embed="rId3"/>
            <a:stretch>
              <a:fillRect/>
            </a:stretch>
          </p:blipFill>
          <p:spPr>
            <a:xfrm>
              <a:off x="4832968" y="1146023"/>
              <a:ext cx="3924300" cy="5267325"/>
            </a:xfrm>
            <a:prstGeom prst="rect">
              <a:avLst/>
            </a:prstGeom>
          </p:spPr>
        </p:pic>
        <p:pic>
          <p:nvPicPr>
            <p:cNvPr id="29" name="Picture 28">
              <a:extLst>
                <a:ext uri="{FF2B5EF4-FFF2-40B4-BE49-F238E27FC236}">
                  <a16:creationId xmlns:a16="http://schemas.microsoft.com/office/drawing/2014/main" id="{FBB1EB91-6C7D-40ED-A022-BFFCDF787C75}"/>
                </a:ext>
              </a:extLst>
            </p:cNvPr>
            <p:cNvPicPr>
              <a:picLocks noChangeAspect="1"/>
            </p:cNvPicPr>
            <p:nvPr/>
          </p:nvPicPr>
          <p:blipFill>
            <a:blip r:embed="rId4"/>
            <a:stretch>
              <a:fillRect/>
            </a:stretch>
          </p:blipFill>
          <p:spPr>
            <a:xfrm>
              <a:off x="4914164" y="1212858"/>
              <a:ext cx="1657348" cy="481012"/>
            </a:xfrm>
            <a:prstGeom prst="rect">
              <a:avLst/>
            </a:prstGeom>
          </p:spPr>
        </p:pic>
        <p:sp>
          <p:nvSpPr>
            <p:cNvPr id="30" name="TextBox 29">
              <a:extLst>
                <a:ext uri="{FF2B5EF4-FFF2-40B4-BE49-F238E27FC236}">
                  <a16:creationId xmlns:a16="http://schemas.microsoft.com/office/drawing/2014/main" id="{45566CCA-8605-405D-992F-1A7ACD636C14}"/>
                </a:ext>
              </a:extLst>
            </p:cNvPr>
            <p:cNvSpPr txBox="1"/>
            <p:nvPr/>
          </p:nvSpPr>
          <p:spPr>
            <a:xfrm>
              <a:off x="4971975" y="598697"/>
              <a:ext cx="6964086" cy="461665"/>
            </a:xfrm>
            <a:prstGeom prst="rect">
              <a:avLst/>
            </a:prstGeom>
            <a:noFill/>
          </p:spPr>
          <p:txBody>
            <a:bodyPr wrap="none" rtlCol="0">
              <a:spAutoFit/>
            </a:bodyPr>
            <a:lstStyle/>
            <a:p>
              <a:r>
                <a:rPr lang="en-US" sz="2400" b="1" dirty="0"/>
                <a:t>Prioritizing initial subbasin N load VELMA simulations</a:t>
              </a:r>
            </a:p>
          </p:txBody>
        </p:sp>
        <p:sp>
          <p:nvSpPr>
            <p:cNvPr id="31" name="Oval 30">
              <a:extLst>
                <a:ext uri="{FF2B5EF4-FFF2-40B4-BE49-F238E27FC236}">
                  <a16:creationId xmlns:a16="http://schemas.microsoft.com/office/drawing/2014/main" id="{25ABFAD1-B940-44B8-8BAA-DC4C73C43964}"/>
                </a:ext>
              </a:extLst>
            </p:cNvPr>
            <p:cNvSpPr/>
            <p:nvPr/>
          </p:nvSpPr>
          <p:spPr>
            <a:xfrm rot="636642">
              <a:off x="7002637" y="3442941"/>
              <a:ext cx="920435" cy="56342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3913D8E-F1EF-4731-95CA-03A63200E4F6}"/>
                </a:ext>
              </a:extLst>
            </p:cNvPr>
            <p:cNvSpPr/>
            <p:nvPr/>
          </p:nvSpPr>
          <p:spPr>
            <a:xfrm rot="3204851">
              <a:off x="6986517" y="4351772"/>
              <a:ext cx="1448440" cy="79204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45530F3-D6FE-4A2F-8382-3C8787AA2D84}"/>
                </a:ext>
              </a:extLst>
            </p:cNvPr>
            <p:cNvSpPr/>
            <p:nvPr/>
          </p:nvSpPr>
          <p:spPr>
            <a:xfrm>
              <a:off x="7081935" y="5383763"/>
              <a:ext cx="954639" cy="674729"/>
            </a:xfrm>
            <a:custGeom>
              <a:avLst/>
              <a:gdLst>
                <a:gd name="connsiteX0" fmla="*/ 0 w 954639"/>
                <a:gd name="connsiteY0" fmla="*/ 0 h 674729"/>
                <a:gd name="connsiteX1" fmla="*/ 699796 w 954639"/>
                <a:gd name="connsiteY1" fmla="*/ 177282 h 674729"/>
                <a:gd name="connsiteX2" fmla="*/ 923730 w 954639"/>
                <a:gd name="connsiteY2" fmla="*/ 242596 h 674729"/>
                <a:gd name="connsiteX3" fmla="*/ 905069 w 954639"/>
                <a:gd name="connsiteY3" fmla="*/ 531845 h 674729"/>
                <a:gd name="connsiteX4" fmla="*/ 485192 w 954639"/>
                <a:gd name="connsiteY4" fmla="*/ 671804 h 674729"/>
                <a:gd name="connsiteX5" fmla="*/ 177281 w 954639"/>
                <a:gd name="connsiteY5" fmla="*/ 410547 h 674729"/>
                <a:gd name="connsiteX6" fmla="*/ 37322 w 954639"/>
                <a:gd name="connsiteY6" fmla="*/ 158621 h 674729"/>
                <a:gd name="connsiteX7" fmla="*/ 37322 w 954639"/>
                <a:gd name="connsiteY7" fmla="*/ 93306 h 674729"/>
                <a:gd name="connsiteX8" fmla="*/ 46653 w 954639"/>
                <a:gd name="connsiteY8" fmla="*/ 65315 h 67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639" h="674729">
                  <a:moveTo>
                    <a:pt x="0" y="0"/>
                  </a:moveTo>
                  <a:lnTo>
                    <a:pt x="699796" y="177282"/>
                  </a:lnTo>
                  <a:cubicBezTo>
                    <a:pt x="853751" y="217715"/>
                    <a:pt x="889518" y="183502"/>
                    <a:pt x="923730" y="242596"/>
                  </a:cubicBezTo>
                  <a:cubicBezTo>
                    <a:pt x="957942" y="301690"/>
                    <a:pt x="978159" y="460310"/>
                    <a:pt x="905069" y="531845"/>
                  </a:cubicBezTo>
                  <a:cubicBezTo>
                    <a:pt x="831979" y="603380"/>
                    <a:pt x="606490" y="692020"/>
                    <a:pt x="485192" y="671804"/>
                  </a:cubicBezTo>
                  <a:cubicBezTo>
                    <a:pt x="363894" y="651588"/>
                    <a:pt x="251926" y="496078"/>
                    <a:pt x="177281" y="410547"/>
                  </a:cubicBezTo>
                  <a:cubicBezTo>
                    <a:pt x="102636" y="325017"/>
                    <a:pt x="60648" y="211494"/>
                    <a:pt x="37322" y="158621"/>
                  </a:cubicBezTo>
                  <a:cubicBezTo>
                    <a:pt x="13996" y="105748"/>
                    <a:pt x="37322" y="93306"/>
                    <a:pt x="37322" y="93306"/>
                  </a:cubicBezTo>
                  <a:cubicBezTo>
                    <a:pt x="38877" y="77755"/>
                    <a:pt x="42765" y="71535"/>
                    <a:pt x="46653" y="6531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26C88F0A-5F0D-4C15-9B63-05A95FFDB167}"/>
                </a:ext>
              </a:extLst>
            </p:cNvPr>
            <p:cNvSpPr/>
            <p:nvPr/>
          </p:nvSpPr>
          <p:spPr>
            <a:xfrm>
              <a:off x="8757268" y="1118030"/>
              <a:ext cx="3232579" cy="1908215"/>
            </a:xfrm>
            <a:prstGeom prst="rect">
              <a:avLst/>
            </a:prstGeom>
          </p:spPr>
          <p:txBody>
            <a:bodyPr wrap="square">
              <a:spAutoFit/>
            </a:bodyPr>
            <a:lstStyle/>
            <a:p>
              <a:r>
                <a:rPr lang="en-US" sz="1600" dirty="0">
                  <a:solidFill>
                    <a:srgbClr val="000000"/>
                  </a:solidFill>
                  <a:latin typeface="open_sansregular"/>
                </a:rPr>
                <a:t>“River loads contribute the second largest local input of inorganic nitrogen to Puget Sound (after wastewater loading). There are about 13 major rivers that discharge to Puget Sound.”</a:t>
              </a:r>
            </a:p>
            <a:p>
              <a:r>
                <a:rPr lang="en-US" sz="1100" dirty="0">
                  <a:hlinkClick r:id="rId5"/>
                </a:rPr>
                <a:t>https://www.arcgis.com/apps/MapSeries/index.html?appid=907dd54271f44aa0b1f08efd7efc4e30</a:t>
              </a:r>
              <a:endParaRPr lang="en-US" sz="1100" dirty="0"/>
            </a:p>
          </p:txBody>
        </p:sp>
        <p:grpSp>
          <p:nvGrpSpPr>
            <p:cNvPr id="43" name="Group 42">
              <a:extLst>
                <a:ext uri="{FF2B5EF4-FFF2-40B4-BE49-F238E27FC236}">
                  <a16:creationId xmlns:a16="http://schemas.microsoft.com/office/drawing/2014/main" id="{79BF33AE-FF6D-4B4A-8ED8-48439E6FB027}"/>
                </a:ext>
              </a:extLst>
            </p:cNvPr>
            <p:cNvGrpSpPr/>
            <p:nvPr/>
          </p:nvGrpSpPr>
          <p:grpSpPr>
            <a:xfrm>
              <a:off x="8773722" y="3178694"/>
              <a:ext cx="3418278" cy="3264912"/>
              <a:chOff x="8773722" y="3178694"/>
              <a:chExt cx="3418278" cy="3264912"/>
            </a:xfrm>
          </p:grpSpPr>
          <p:sp>
            <p:nvSpPr>
              <p:cNvPr id="37" name="TextBox 36">
                <a:extLst>
                  <a:ext uri="{FF2B5EF4-FFF2-40B4-BE49-F238E27FC236}">
                    <a16:creationId xmlns:a16="http://schemas.microsoft.com/office/drawing/2014/main" id="{8F845EC6-0BC8-420D-B678-D89C8BD91840}"/>
                  </a:ext>
                </a:extLst>
              </p:cNvPr>
              <p:cNvSpPr txBox="1"/>
              <p:nvPr/>
            </p:nvSpPr>
            <p:spPr>
              <a:xfrm>
                <a:off x="8831621" y="5380693"/>
                <a:ext cx="3360379" cy="615553"/>
              </a:xfrm>
              <a:prstGeom prst="rect">
                <a:avLst/>
              </a:prstGeom>
              <a:noFill/>
            </p:spPr>
            <p:txBody>
              <a:bodyPr wrap="square" rtlCol="0">
                <a:spAutoFit/>
              </a:bodyPr>
              <a:lstStyle/>
              <a:p>
                <a:r>
                  <a:rPr lang="en-US" b="1" dirty="0"/>
                  <a:t>Nisqually River N Loads</a:t>
                </a:r>
              </a:p>
              <a:p>
                <a:r>
                  <a:rPr lang="en-US" sz="1400" dirty="0"/>
                  <a:t>   - </a:t>
                </a:r>
                <a:r>
                  <a:rPr lang="en-US" sz="1600" dirty="0"/>
                  <a:t>Main sources: septic, alder</a:t>
                </a:r>
              </a:p>
            </p:txBody>
          </p:sp>
          <p:grpSp>
            <p:nvGrpSpPr>
              <p:cNvPr id="41" name="Group 40">
                <a:extLst>
                  <a:ext uri="{FF2B5EF4-FFF2-40B4-BE49-F238E27FC236}">
                    <a16:creationId xmlns:a16="http://schemas.microsoft.com/office/drawing/2014/main" id="{60D9937F-D138-4D0E-A3D1-2E92B6188A99}"/>
                  </a:ext>
                </a:extLst>
              </p:cNvPr>
              <p:cNvGrpSpPr/>
              <p:nvPr/>
            </p:nvGrpSpPr>
            <p:grpSpPr>
              <a:xfrm>
                <a:off x="8773722" y="3178694"/>
                <a:ext cx="3418278" cy="2180384"/>
                <a:chOff x="8829708" y="3365313"/>
                <a:chExt cx="3418278" cy="2180384"/>
              </a:xfrm>
            </p:grpSpPr>
            <p:sp>
              <p:nvSpPr>
                <p:cNvPr id="35" name="TextBox 34">
                  <a:extLst>
                    <a:ext uri="{FF2B5EF4-FFF2-40B4-BE49-F238E27FC236}">
                      <a16:creationId xmlns:a16="http://schemas.microsoft.com/office/drawing/2014/main" id="{1CC3AF94-40CC-4840-BA50-CDB58B29385C}"/>
                    </a:ext>
                  </a:extLst>
                </p:cNvPr>
                <p:cNvSpPr txBox="1"/>
                <p:nvPr/>
              </p:nvSpPr>
              <p:spPr>
                <a:xfrm>
                  <a:off x="8829708" y="3365313"/>
                  <a:ext cx="3418277" cy="615553"/>
                </a:xfrm>
                <a:prstGeom prst="rect">
                  <a:avLst/>
                </a:prstGeom>
                <a:noFill/>
              </p:spPr>
              <p:txBody>
                <a:bodyPr wrap="square" rtlCol="0">
                  <a:spAutoFit/>
                </a:bodyPr>
                <a:lstStyle/>
                <a:p>
                  <a:r>
                    <a:rPr lang="en-US" b="1" dirty="0"/>
                    <a:t>Nooksack River N Loads</a:t>
                  </a:r>
                  <a:r>
                    <a:rPr lang="en-US" dirty="0"/>
                    <a:t>         </a:t>
                  </a:r>
                </a:p>
                <a:p>
                  <a:r>
                    <a:rPr lang="en-US" sz="1600" dirty="0"/>
                    <a:t>  - Main sources: ag, CAFO, N dep</a:t>
                  </a:r>
                  <a:endParaRPr lang="en-US" sz="1600" b="1" dirty="0"/>
                </a:p>
              </p:txBody>
            </p:sp>
            <p:sp>
              <p:nvSpPr>
                <p:cNvPr id="36" name="TextBox 35">
                  <a:extLst>
                    <a:ext uri="{FF2B5EF4-FFF2-40B4-BE49-F238E27FC236}">
                      <a16:creationId xmlns:a16="http://schemas.microsoft.com/office/drawing/2014/main" id="{26BBCA81-25B9-4AD6-803D-04BB49A704BA}"/>
                    </a:ext>
                  </a:extLst>
                </p:cNvPr>
                <p:cNvSpPr txBox="1"/>
                <p:nvPr/>
              </p:nvSpPr>
              <p:spPr>
                <a:xfrm>
                  <a:off x="8829709" y="4452521"/>
                  <a:ext cx="3418277" cy="615553"/>
                </a:xfrm>
                <a:prstGeom prst="rect">
                  <a:avLst/>
                </a:prstGeom>
                <a:noFill/>
              </p:spPr>
              <p:txBody>
                <a:bodyPr wrap="square" rtlCol="0">
                  <a:spAutoFit/>
                </a:bodyPr>
                <a:lstStyle/>
                <a:p>
                  <a:r>
                    <a:rPr lang="en-US" b="1" dirty="0"/>
                    <a:t>Snohomish River N Loads</a:t>
                  </a:r>
                  <a:endParaRPr lang="en-US" dirty="0"/>
                </a:p>
                <a:p>
                  <a:r>
                    <a:rPr lang="en-US" sz="1600" dirty="0"/>
                    <a:t>   - Main sources: ag, urban, alder</a:t>
                  </a:r>
                </a:p>
              </p:txBody>
            </p:sp>
            <p:pic>
              <p:nvPicPr>
                <p:cNvPr id="39" name="Picture 38">
                  <a:extLst>
                    <a:ext uri="{FF2B5EF4-FFF2-40B4-BE49-F238E27FC236}">
                      <a16:creationId xmlns:a16="http://schemas.microsoft.com/office/drawing/2014/main" id="{323ECE33-FE6C-4C25-864B-F6AC7DD76F6B}"/>
                    </a:ext>
                  </a:extLst>
                </p:cNvPr>
                <p:cNvPicPr>
                  <a:picLocks noChangeAspect="1"/>
                </p:cNvPicPr>
                <p:nvPr/>
              </p:nvPicPr>
              <p:blipFill>
                <a:blip r:embed="rId6"/>
                <a:stretch>
                  <a:fillRect/>
                </a:stretch>
              </p:blipFill>
              <p:spPr>
                <a:xfrm>
                  <a:off x="9130017" y="3926700"/>
                  <a:ext cx="2571750" cy="571500"/>
                </a:xfrm>
                <a:prstGeom prst="rect">
                  <a:avLst/>
                </a:prstGeom>
              </p:spPr>
            </p:pic>
            <p:pic>
              <p:nvPicPr>
                <p:cNvPr id="40" name="Picture 39">
                  <a:extLst>
                    <a:ext uri="{FF2B5EF4-FFF2-40B4-BE49-F238E27FC236}">
                      <a16:creationId xmlns:a16="http://schemas.microsoft.com/office/drawing/2014/main" id="{09F29A84-5A8D-437D-AF3C-6629516B69DA}"/>
                    </a:ext>
                  </a:extLst>
                </p:cNvPr>
                <p:cNvPicPr>
                  <a:picLocks noChangeAspect="1"/>
                </p:cNvPicPr>
                <p:nvPr/>
              </p:nvPicPr>
              <p:blipFill>
                <a:blip r:embed="rId7"/>
                <a:stretch>
                  <a:fillRect/>
                </a:stretch>
              </p:blipFill>
              <p:spPr>
                <a:xfrm>
                  <a:off x="9220216" y="5012297"/>
                  <a:ext cx="2581275" cy="533400"/>
                </a:xfrm>
                <a:prstGeom prst="rect">
                  <a:avLst/>
                </a:prstGeom>
              </p:spPr>
            </p:pic>
          </p:grpSp>
          <p:pic>
            <p:nvPicPr>
              <p:cNvPr id="42" name="Picture 41">
                <a:extLst>
                  <a:ext uri="{FF2B5EF4-FFF2-40B4-BE49-F238E27FC236}">
                    <a16:creationId xmlns:a16="http://schemas.microsoft.com/office/drawing/2014/main" id="{B297D286-F50A-4C26-8B62-B45F7F74A0E5}"/>
                  </a:ext>
                </a:extLst>
              </p:cNvPr>
              <p:cNvPicPr>
                <a:picLocks noChangeAspect="1"/>
              </p:cNvPicPr>
              <p:nvPr/>
            </p:nvPicPr>
            <p:blipFill>
              <a:blip r:embed="rId8"/>
              <a:stretch>
                <a:fillRect/>
              </a:stretch>
            </p:blipFill>
            <p:spPr>
              <a:xfrm>
                <a:off x="9085607" y="5925740"/>
                <a:ext cx="2589330" cy="517866"/>
              </a:xfrm>
              <a:prstGeom prst="rect">
                <a:avLst/>
              </a:prstGeom>
            </p:spPr>
          </p:pic>
        </p:grpSp>
      </p:grpSp>
      <p:sp>
        <p:nvSpPr>
          <p:cNvPr id="33" name="TextBox 32">
            <a:extLst>
              <a:ext uri="{FF2B5EF4-FFF2-40B4-BE49-F238E27FC236}">
                <a16:creationId xmlns:a16="http://schemas.microsoft.com/office/drawing/2014/main" id="{BF7673D7-BEAD-47F7-9DC1-55913080B4E0}"/>
              </a:ext>
            </a:extLst>
          </p:cNvPr>
          <p:cNvSpPr txBox="1"/>
          <p:nvPr/>
        </p:nvSpPr>
        <p:spPr>
          <a:xfrm>
            <a:off x="172155" y="1888740"/>
            <a:ext cx="4548874" cy="361637"/>
          </a:xfrm>
          <a:prstGeom prst="rect">
            <a:avLst/>
          </a:prstGeom>
          <a:noFill/>
        </p:spPr>
        <p:txBody>
          <a:bodyPr wrap="none" rtlCol="0">
            <a:spAutoFit/>
          </a:bodyPr>
          <a:lstStyle/>
          <a:p>
            <a:pPr marL="285750" indent="-285750">
              <a:buFont typeface="Wingdings" panose="05000000000000000000" pitchFamily="2" charset="2"/>
              <a:buChar char="v"/>
            </a:pPr>
            <a:r>
              <a:rPr lang="en-US" sz="1750" dirty="0">
                <a:solidFill>
                  <a:srgbClr val="FFFF00"/>
                </a:solidFill>
              </a:rPr>
              <a:t>Methods – Subbasin VELMA Demonstrations</a:t>
            </a:r>
          </a:p>
        </p:txBody>
      </p:sp>
      <p:cxnSp>
        <p:nvCxnSpPr>
          <p:cNvPr id="45" name="Straight Connector 44">
            <a:extLst>
              <a:ext uri="{FF2B5EF4-FFF2-40B4-BE49-F238E27FC236}">
                <a16:creationId xmlns:a16="http://schemas.microsoft.com/office/drawing/2014/main" id="{EBF1B990-8B3D-4A42-99B0-FC86D1AE3D50}"/>
              </a:ext>
            </a:extLst>
          </p:cNvPr>
          <p:cNvCxnSpPr>
            <a:cxnSpLocks/>
          </p:cNvCxnSpPr>
          <p:nvPr/>
        </p:nvCxnSpPr>
        <p:spPr>
          <a:xfrm>
            <a:off x="-4460" y="1759216"/>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7BF9FE2-6093-4E7D-A314-2A6B24073463}"/>
              </a:ext>
            </a:extLst>
          </p:cNvPr>
          <p:cNvSpPr txBox="1"/>
          <p:nvPr/>
        </p:nvSpPr>
        <p:spPr>
          <a:xfrm>
            <a:off x="261717" y="891766"/>
            <a:ext cx="4848873"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11" name="Slide Number Placeholder 10">
            <a:extLst>
              <a:ext uri="{FF2B5EF4-FFF2-40B4-BE49-F238E27FC236}">
                <a16:creationId xmlns:a16="http://schemas.microsoft.com/office/drawing/2014/main" id="{0A47236B-C194-4D0D-828A-FC89DA5A0C5A}"/>
              </a:ext>
            </a:extLst>
          </p:cNvPr>
          <p:cNvSpPr>
            <a:spLocks noGrp="1"/>
          </p:cNvSpPr>
          <p:nvPr>
            <p:ph type="sldNum" sz="quarter" idx="12"/>
          </p:nvPr>
        </p:nvSpPr>
        <p:spPr/>
        <p:txBody>
          <a:bodyPr/>
          <a:lstStyle/>
          <a:p>
            <a:fld id="{86F9EFF2-DF63-40F5-BBEC-44A3FDA193BA}" type="slidenum">
              <a:rPr lang="en-US" smtClean="0">
                <a:solidFill>
                  <a:schemeClr val="bg1"/>
                </a:solidFill>
              </a:rPr>
              <a:t>24</a:t>
            </a:fld>
            <a:endParaRPr lang="en-US" dirty="0">
              <a:solidFill>
                <a:schemeClr val="bg1"/>
              </a:solidFill>
            </a:endParaRPr>
          </a:p>
        </p:txBody>
      </p:sp>
    </p:spTree>
    <p:extLst>
      <p:ext uri="{BB962C8B-B14F-4D97-AF65-F5344CB8AC3E}">
        <p14:creationId xmlns:p14="http://schemas.microsoft.com/office/powerpoint/2010/main" val="396113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1BE43EA-9C54-41E3-8365-9400D0A91DA1}"/>
              </a:ext>
            </a:extLst>
          </p:cNvPr>
          <p:cNvGrpSpPr/>
          <p:nvPr/>
        </p:nvGrpSpPr>
        <p:grpSpPr>
          <a:xfrm>
            <a:off x="0" y="23082"/>
            <a:ext cx="4770544" cy="6858000"/>
            <a:chOff x="0" y="23082"/>
            <a:chExt cx="4770544" cy="685800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7054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3EBFFA4-9CF3-469B-B1E6-ECD09D2D9538}"/>
                </a:ext>
              </a:extLst>
            </p:cNvPr>
            <p:cNvSpPr txBox="1"/>
            <p:nvPr/>
          </p:nvSpPr>
          <p:spPr>
            <a:xfrm>
              <a:off x="136559" y="1844194"/>
              <a:ext cx="4402663" cy="500136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Red alder (</a:t>
              </a:r>
              <a:r>
                <a:rPr lang="en-US" sz="1600" i="1" dirty="0">
                  <a:solidFill>
                    <a:schemeClr val="bg1"/>
                  </a:solidFill>
                </a:rPr>
                <a:t>Alnus rubra</a:t>
              </a:r>
              <a:r>
                <a:rPr lang="en-US" sz="1600" dirty="0">
                  <a:solidFill>
                    <a:schemeClr val="bg1"/>
                  </a:solidFill>
                </a:rPr>
                <a:t>) is a nitrogen-fixing broadleaf tree common to moist riparian habitats and recently burned or harvested areas. Red alder comprises about 60 percent of the total hardwood volume in the Pacific Northwest.</a:t>
              </a:r>
            </a:p>
            <a:p>
              <a:pPr marL="285750" indent="-285750">
                <a:spcBef>
                  <a:spcPts val="600"/>
                </a:spcBef>
                <a:buFont typeface="Arial" panose="020B0604020202020204" pitchFamily="34" charset="0"/>
                <a:buChar char="•"/>
              </a:pPr>
              <a:r>
                <a:rPr lang="en-US" sz="1600" dirty="0">
                  <a:solidFill>
                    <a:schemeClr val="bg1"/>
                  </a:solidFill>
                </a:rPr>
                <a:t>Root systems of well-stocked alder stands can fix 100 kg N ha</a:t>
              </a:r>
              <a:r>
                <a:rPr lang="en-US" sz="1600" baseline="30000" dirty="0">
                  <a:solidFill>
                    <a:schemeClr val="bg1"/>
                  </a:solidFill>
                </a:rPr>
                <a:t>-1</a:t>
              </a:r>
              <a:r>
                <a:rPr lang="en-US" sz="1600" dirty="0">
                  <a:solidFill>
                    <a:schemeClr val="bg1"/>
                  </a:solidFill>
                </a:rPr>
                <a:t> y</a:t>
              </a:r>
              <a:r>
                <a:rPr lang="en-US" sz="1600" baseline="30000" dirty="0">
                  <a:solidFill>
                    <a:schemeClr val="bg1"/>
                  </a:solidFill>
                </a:rPr>
                <a:t>-1</a:t>
              </a:r>
              <a:r>
                <a:rPr lang="en-US" sz="1600" dirty="0">
                  <a:solidFill>
                    <a:schemeClr val="bg1"/>
                  </a:solidFill>
                </a:rPr>
                <a:t> or more. A portion of this fixed nitrogen is converted to inorganic nitrogen – ammonium (NH</a:t>
              </a:r>
              <a:r>
                <a:rPr lang="en-US" sz="1600" baseline="-25000" dirty="0">
                  <a:solidFill>
                    <a:schemeClr val="bg1"/>
                  </a:solidFill>
                </a:rPr>
                <a:t>4</a:t>
              </a:r>
              <a:r>
                <a:rPr lang="en-US" sz="1600" dirty="0">
                  <a:solidFill>
                    <a:schemeClr val="bg1"/>
                  </a:solidFill>
                </a:rPr>
                <a:t>), and to the highly mobile form, nitrate (NO</a:t>
              </a:r>
              <a:r>
                <a:rPr lang="en-US" sz="1600" baseline="-25000" dirty="0">
                  <a:solidFill>
                    <a:schemeClr val="bg1"/>
                  </a:solidFill>
                </a:rPr>
                <a:t>3</a:t>
              </a:r>
              <a:r>
                <a:rPr lang="en-US" sz="1600" dirty="0">
                  <a:solidFill>
                    <a:schemeClr val="bg1"/>
                  </a:solidFill>
                </a:rPr>
                <a:t>).</a:t>
              </a:r>
            </a:p>
            <a:p>
              <a:pPr marL="285750" indent="-285750">
                <a:spcBef>
                  <a:spcPts val="600"/>
                </a:spcBef>
                <a:buFont typeface="Arial" panose="020B0604020202020204" pitchFamily="34" charset="0"/>
                <a:buChar char="•"/>
              </a:pPr>
              <a:r>
                <a:rPr lang="en-US" sz="1600" dirty="0">
                  <a:solidFill>
                    <a:schemeClr val="bg1"/>
                  </a:solidFill>
                </a:rPr>
                <a:t>VELMA simulates N cycling in soils and plants, including N fixation, litterfall, ammonification, nitrification, denitrification, and hydrologic transport within hillslopes to streams.</a:t>
              </a:r>
            </a:p>
            <a:p>
              <a:pPr marL="285750" indent="-285750">
                <a:spcBef>
                  <a:spcPts val="600"/>
                </a:spcBef>
                <a:buFont typeface="Arial" panose="020B0604020202020204" pitchFamily="34" charset="0"/>
                <a:buChar char="•"/>
              </a:pPr>
              <a:r>
                <a:rPr lang="en-US" sz="1600" dirty="0">
                  <a:solidFill>
                    <a:schemeClr val="bg1"/>
                  </a:solidFill>
                </a:rPr>
                <a:t>VELMA has been used to accurately represent these processes in Oregon Coast Range watersheds, as shown at right (Marois in prep), and in the next slide (McKane et al. in prep).</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40072"/>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589E4A-04C5-40F0-AFF6-4693301ED3AC}"/>
                </a:ext>
              </a:extLst>
            </p:cNvPr>
            <p:cNvSpPr txBox="1"/>
            <p:nvPr/>
          </p:nvSpPr>
          <p:spPr>
            <a:xfrm>
              <a:off x="155413" y="656835"/>
              <a:ext cx="4540409"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gr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12" name="Picture 11">
            <a:extLst>
              <a:ext uri="{FF2B5EF4-FFF2-40B4-BE49-F238E27FC236}">
                <a16:creationId xmlns:a16="http://schemas.microsoft.com/office/drawing/2014/main" id="{F5CD6A62-42C5-4C3E-9649-A9A941A78606}"/>
              </a:ext>
            </a:extLst>
          </p:cNvPr>
          <p:cNvPicPr>
            <a:picLocks noChangeAspect="1"/>
          </p:cNvPicPr>
          <p:nvPr/>
        </p:nvPicPr>
        <p:blipFill>
          <a:blip r:embed="rId2"/>
          <a:stretch>
            <a:fillRect/>
          </a:stretch>
        </p:blipFill>
        <p:spPr>
          <a:xfrm>
            <a:off x="7363097" y="542345"/>
            <a:ext cx="4692344" cy="2756778"/>
          </a:xfrm>
          <a:prstGeom prst="rect">
            <a:avLst/>
          </a:prstGeom>
          <a:ln>
            <a:solidFill>
              <a:schemeClr val="tx1"/>
            </a:solidFill>
          </a:ln>
        </p:spPr>
      </p:pic>
      <p:sp>
        <p:nvSpPr>
          <p:cNvPr id="33" name="TextBox 32">
            <a:extLst>
              <a:ext uri="{FF2B5EF4-FFF2-40B4-BE49-F238E27FC236}">
                <a16:creationId xmlns:a16="http://schemas.microsoft.com/office/drawing/2014/main" id="{2DD8B508-B61D-479D-9ECB-20EDCA096C37}"/>
              </a:ext>
            </a:extLst>
          </p:cNvPr>
          <p:cNvSpPr txBox="1"/>
          <p:nvPr/>
        </p:nvSpPr>
        <p:spPr>
          <a:xfrm>
            <a:off x="7359995" y="6530810"/>
            <a:ext cx="4702629" cy="307777"/>
          </a:xfrm>
          <a:prstGeom prst="rect">
            <a:avLst/>
          </a:prstGeom>
          <a:noFill/>
          <a:ln>
            <a:noFill/>
          </a:ln>
        </p:spPr>
        <p:txBody>
          <a:bodyPr wrap="square" rtlCol="0">
            <a:spAutoFit/>
          </a:bodyPr>
          <a:lstStyle/>
          <a:p>
            <a:pPr algn="ctr"/>
            <a:r>
              <a:rPr lang="en-US" sz="1400" dirty="0"/>
              <a:t>Source: Darryl Marois, in preparation – Do not cite</a:t>
            </a:r>
          </a:p>
        </p:txBody>
      </p:sp>
      <p:pic>
        <p:nvPicPr>
          <p:cNvPr id="18" name="Picture 17">
            <a:extLst>
              <a:ext uri="{FF2B5EF4-FFF2-40B4-BE49-F238E27FC236}">
                <a16:creationId xmlns:a16="http://schemas.microsoft.com/office/drawing/2014/main" id="{504B2603-4C89-4D88-80C6-F45004BBECF8}"/>
              </a:ext>
            </a:extLst>
          </p:cNvPr>
          <p:cNvPicPr>
            <a:picLocks noChangeAspect="1"/>
          </p:cNvPicPr>
          <p:nvPr/>
        </p:nvPicPr>
        <p:blipFill>
          <a:blip r:embed="rId3"/>
          <a:stretch>
            <a:fillRect/>
          </a:stretch>
        </p:blipFill>
        <p:spPr>
          <a:xfrm>
            <a:off x="7359996" y="3363598"/>
            <a:ext cx="4702629" cy="3102737"/>
          </a:xfrm>
          <a:prstGeom prst="rect">
            <a:avLst/>
          </a:prstGeom>
          <a:ln>
            <a:solidFill>
              <a:schemeClr val="tx1"/>
            </a:solidFill>
          </a:ln>
        </p:spPr>
      </p:pic>
      <p:grpSp>
        <p:nvGrpSpPr>
          <p:cNvPr id="22" name="Group 21">
            <a:extLst>
              <a:ext uri="{FF2B5EF4-FFF2-40B4-BE49-F238E27FC236}">
                <a16:creationId xmlns:a16="http://schemas.microsoft.com/office/drawing/2014/main" id="{F387443A-E758-4014-A51E-9EFAAEC97896}"/>
              </a:ext>
            </a:extLst>
          </p:cNvPr>
          <p:cNvGrpSpPr/>
          <p:nvPr/>
        </p:nvGrpSpPr>
        <p:grpSpPr>
          <a:xfrm>
            <a:off x="4917234" y="789215"/>
            <a:ext cx="2219364" cy="2574383"/>
            <a:chOff x="4967729" y="753790"/>
            <a:chExt cx="2219364" cy="2574383"/>
          </a:xfrm>
        </p:grpSpPr>
        <p:pic>
          <p:nvPicPr>
            <p:cNvPr id="20" name="Picture 19">
              <a:extLst>
                <a:ext uri="{FF2B5EF4-FFF2-40B4-BE49-F238E27FC236}">
                  <a16:creationId xmlns:a16="http://schemas.microsoft.com/office/drawing/2014/main" id="{7EE59971-238B-44A8-9857-796ADA8EAD6A}"/>
                </a:ext>
              </a:extLst>
            </p:cNvPr>
            <p:cNvPicPr>
              <a:picLocks noChangeAspect="1"/>
            </p:cNvPicPr>
            <p:nvPr/>
          </p:nvPicPr>
          <p:blipFill>
            <a:blip r:embed="rId4"/>
            <a:stretch>
              <a:fillRect/>
            </a:stretch>
          </p:blipFill>
          <p:spPr>
            <a:xfrm>
              <a:off x="4977479" y="753790"/>
              <a:ext cx="2204951" cy="2399132"/>
            </a:xfrm>
            <a:prstGeom prst="rect">
              <a:avLst/>
            </a:prstGeom>
            <a:ln>
              <a:solidFill>
                <a:srgbClr val="3F3F3F"/>
              </a:solidFill>
            </a:ln>
          </p:spPr>
        </p:pic>
        <p:sp>
          <p:nvSpPr>
            <p:cNvPr id="21" name="TextBox 20">
              <a:extLst>
                <a:ext uri="{FF2B5EF4-FFF2-40B4-BE49-F238E27FC236}">
                  <a16:creationId xmlns:a16="http://schemas.microsoft.com/office/drawing/2014/main" id="{62EC59CE-7709-47FF-8F28-F1D86011779D}"/>
                </a:ext>
              </a:extLst>
            </p:cNvPr>
            <p:cNvSpPr txBox="1"/>
            <p:nvPr/>
          </p:nvSpPr>
          <p:spPr>
            <a:xfrm>
              <a:off x="4967729" y="3020396"/>
              <a:ext cx="2219364" cy="307777"/>
            </a:xfrm>
            <a:prstGeom prst="rect">
              <a:avLst/>
            </a:prstGeom>
            <a:solidFill>
              <a:schemeClr val="bg1"/>
            </a:solidFill>
            <a:ln>
              <a:solidFill>
                <a:srgbClr val="3F3F3F"/>
              </a:solidFill>
            </a:ln>
          </p:spPr>
          <p:txBody>
            <a:bodyPr wrap="square" rtlCol="0">
              <a:spAutoFit/>
            </a:bodyPr>
            <a:lstStyle/>
            <a:p>
              <a:r>
                <a:rPr lang="en-US" sz="1400" b="1" dirty="0"/>
                <a:t>Red alder along Trask River</a:t>
              </a:r>
            </a:p>
          </p:txBody>
        </p:sp>
      </p:grpSp>
      <p:sp>
        <p:nvSpPr>
          <p:cNvPr id="44" name="TextBox 43">
            <a:extLst>
              <a:ext uri="{FF2B5EF4-FFF2-40B4-BE49-F238E27FC236}">
                <a16:creationId xmlns:a16="http://schemas.microsoft.com/office/drawing/2014/main" id="{F6B51F55-0E70-4C4E-98E0-0470E1FA3B21}"/>
              </a:ext>
            </a:extLst>
          </p:cNvPr>
          <p:cNvSpPr txBox="1"/>
          <p:nvPr/>
        </p:nvSpPr>
        <p:spPr>
          <a:xfrm>
            <a:off x="8359031" y="753790"/>
            <a:ext cx="2556534" cy="523220"/>
          </a:xfrm>
          <a:prstGeom prst="rect">
            <a:avLst/>
          </a:prstGeom>
          <a:solidFill>
            <a:schemeClr val="bg1"/>
          </a:solidFill>
        </p:spPr>
        <p:txBody>
          <a:bodyPr wrap="none" rtlCol="0">
            <a:spAutoFit/>
          </a:bodyPr>
          <a:lstStyle/>
          <a:p>
            <a:pPr algn="ctr"/>
            <a:r>
              <a:rPr lang="en-US" sz="1400" dirty="0"/>
              <a:t>Trask River Watershed (450 km</a:t>
            </a:r>
            <a:r>
              <a:rPr lang="en-US" sz="1400" baseline="30000" dirty="0"/>
              <a:t>2</a:t>
            </a:r>
            <a:r>
              <a:rPr lang="en-US" sz="1400" dirty="0"/>
              <a:t>)</a:t>
            </a:r>
          </a:p>
          <a:p>
            <a:pPr algn="ctr"/>
            <a:r>
              <a:rPr lang="en-US" sz="1400" dirty="0"/>
              <a:t>Stream Nitrate Sampling Points</a:t>
            </a:r>
          </a:p>
        </p:txBody>
      </p:sp>
      <p:sp>
        <p:nvSpPr>
          <p:cNvPr id="45" name="TextBox 44">
            <a:extLst>
              <a:ext uri="{FF2B5EF4-FFF2-40B4-BE49-F238E27FC236}">
                <a16:creationId xmlns:a16="http://schemas.microsoft.com/office/drawing/2014/main" id="{DACFD33E-DDD9-4B8E-930B-B10EFC44E8ED}"/>
              </a:ext>
            </a:extLst>
          </p:cNvPr>
          <p:cNvSpPr txBox="1"/>
          <p:nvPr/>
        </p:nvSpPr>
        <p:spPr>
          <a:xfrm>
            <a:off x="4847134" y="3573235"/>
            <a:ext cx="2204951" cy="297004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dirty="0"/>
              <a:t>VELMA nitrate results for the Trask River generated using publicly available data described in the VELMA Overview section (includes alder spatial coverage)</a:t>
            </a:r>
          </a:p>
          <a:p>
            <a:pPr marL="285750" indent="-285750">
              <a:spcBef>
                <a:spcPts val="600"/>
              </a:spcBef>
              <a:buFont typeface="Arial" panose="020B0604020202020204" pitchFamily="34" charset="0"/>
              <a:buChar char="•"/>
            </a:pPr>
            <a:r>
              <a:rPr lang="en-US" sz="1400" dirty="0"/>
              <a:t>Measured stream nitrate data are based on synoptic stream sampling protocols for the dates shown    </a:t>
            </a:r>
          </a:p>
        </p:txBody>
      </p:sp>
      <p:sp>
        <p:nvSpPr>
          <p:cNvPr id="26" name="TextBox 25">
            <a:extLst>
              <a:ext uri="{FF2B5EF4-FFF2-40B4-BE49-F238E27FC236}">
                <a16:creationId xmlns:a16="http://schemas.microsoft.com/office/drawing/2014/main" id="{0A7AE4AB-34B2-45A0-85E3-0E7A7E3D2C2F}"/>
              </a:ext>
            </a:extLst>
          </p:cNvPr>
          <p:cNvSpPr txBox="1"/>
          <p:nvPr/>
        </p:nvSpPr>
        <p:spPr>
          <a:xfrm>
            <a:off x="83333" y="1496852"/>
            <a:ext cx="4017254"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Modeling Natural N Sources</a:t>
            </a:r>
          </a:p>
        </p:txBody>
      </p:sp>
      <p:sp>
        <p:nvSpPr>
          <p:cNvPr id="15" name="Slide Number Placeholder 14">
            <a:extLst>
              <a:ext uri="{FF2B5EF4-FFF2-40B4-BE49-F238E27FC236}">
                <a16:creationId xmlns:a16="http://schemas.microsoft.com/office/drawing/2014/main" id="{65F6B5ED-5401-41C3-9CCE-2B8F4D530450}"/>
              </a:ext>
            </a:extLst>
          </p:cNvPr>
          <p:cNvSpPr>
            <a:spLocks noGrp="1"/>
          </p:cNvSpPr>
          <p:nvPr>
            <p:ph type="sldNum" sz="quarter" idx="12"/>
          </p:nvPr>
        </p:nvSpPr>
        <p:spPr/>
        <p:txBody>
          <a:bodyPr/>
          <a:lstStyle/>
          <a:p>
            <a:fld id="{86F9EFF2-DF63-40F5-BBEC-44A3FDA193BA}" type="slidenum">
              <a:rPr lang="en-US" smtClean="0">
                <a:solidFill>
                  <a:schemeClr val="bg1"/>
                </a:solidFill>
              </a:rPr>
              <a:t>25</a:t>
            </a:fld>
            <a:endParaRPr lang="en-US" dirty="0">
              <a:solidFill>
                <a:schemeClr val="bg1"/>
              </a:solidFill>
            </a:endParaRPr>
          </a:p>
        </p:txBody>
      </p:sp>
    </p:spTree>
    <p:extLst>
      <p:ext uri="{BB962C8B-B14F-4D97-AF65-F5344CB8AC3E}">
        <p14:creationId xmlns:p14="http://schemas.microsoft.com/office/powerpoint/2010/main" val="3156256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Winant_Nitrate Lateral Inflow_gNm-2d-1_Oct12-Nov12_2009_Run 3-2-17a.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524000" y="1017589"/>
            <a:ext cx="9144000" cy="4840287"/>
          </a:xfrm>
          <a:prstGeom prst="rect">
            <a:avLst/>
          </a:prstGeom>
        </p:spPr>
      </p:pic>
      <p:grpSp>
        <p:nvGrpSpPr>
          <p:cNvPr id="3" name="Group 2"/>
          <p:cNvGrpSpPr/>
          <p:nvPr/>
        </p:nvGrpSpPr>
        <p:grpSpPr>
          <a:xfrm>
            <a:off x="1599571" y="2812906"/>
            <a:ext cx="7630519" cy="3797619"/>
            <a:chOff x="75571" y="2812905"/>
            <a:chExt cx="7630519" cy="3797619"/>
          </a:xfrm>
        </p:grpSpPr>
        <p:sp>
          <p:nvSpPr>
            <p:cNvPr id="7" name="Freeform 6"/>
            <p:cNvSpPr/>
            <p:nvPr/>
          </p:nvSpPr>
          <p:spPr>
            <a:xfrm>
              <a:off x="3586730" y="2812905"/>
              <a:ext cx="2129003" cy="2820115"/>
            </a:xfrm>
            <a:custGeom>
              <a:avLst/>
              <a:gdLst>
                <a:gd name="connsiteX0" fmla="*/ 1589427 w 2129003"/>
                <a:gd name="connsiteY0" fmla="*/ 2812288 h 2820115"/>
                <a:gd name="connsiteX1" fmla="*/ 830149 w 2129003"/>
                <a:gd name="connsiteY1" fmla="*/ 2575524 h 2820115"/>
                <a:gd name="connsiteX2" fmla="*/ 830149 w 2129003"/>
                <a:gd name="connsiteY2" fmla="*/ 2518374 h 2820115"/>
                <a:gd name="connsiteX3" fmla="*/ 838313 w 2129003"/>
                <a:gd name="connsiteY3" fmla="*/ 2395909 h 2820115"/>
                <a:gd name="connsiteX4" fmla="*/ 748506 w 2129003"/>
                <a:gd name="connsiteY4" fmla="*/ 2240788 h 2820115"/>
                <a:gd name="connsiteX5" fmla="*/ 593384 w 2129003"/>
                <a:gd name="connsiteY5" fmla="*/ 1955038 h 2820115"/>
                <a:gd name="connsiteX6" fmla="*/ 626041 w 2129003"/>
                <a:gd name="connsiteY6" fmla="*/ 1759095 h 2820115"/>
                <a:gd name="connsiteX7" fmla="*/ 536234 w 2129003"/>
                <a:gd name="connsiteY7" fmla="*/ 1554988 h 2820115"/>
                <a:gd name="connsiteX8" fmla="*/ 430099 w 2129003"/>
                <a:gd name="connsiteY8" fmla="*/ 1489674 h 2820115"/>
                <a:gd name="connsiteX9" fmla="*/ 225991 w 2129003"/>
                <a:gd name="connsiteY9" fmla="*/ 1506002 h 2820115"/>
                <a:gd name="connsiteX10" fmla="*/ 152513 w 2129003"/>
                <a:gd name="connsiteY10" fmla="*/ 1465181 h 2820115"/>
                <a:gd name="connsiteX11" fmla="*/ 95363 w 2129003"/>
                <a:gd name="connsiteY11" fmla="*/ 1269238 h 2820115"/>
                <a:gd name="connsiteX12" fmla="*/ 111691 w 2129003"/>
                <a:gd name="connsiteY12" fmla="*/ 1154938 h 2820115"/>
                <a:gd name="connsiteX13" fmla="*/ 217827 w 2129003"/>
                <a:gd name="connsiteY13" fmla="*/ 1073295 h 2820115"/>
                <a:gd name="connsiteX14" fmla="*/ 372949 w 2129003"/>
                <a:gd name="connsiteY14" fmla="*/ 901845 h 2820115"/>
                <a:gd name="connsiteX15" fmla="*/ 413770 w 2129003"/>
                <a:gd name="connsiteY15" fmla="*/ 665081 h 2820115"/>
                <a:gd name="connsiteX16" fmla="*/ 332127 w 2129003"/>
                <a:gd name="connsiteY16" fmla="*/ 567109 h 2820115"/>
                <a:gd name="connsiteX17" fmla="*/ 95363 w 2129003"/>
                <a:gd name="connsiteY17" fmla="*/ 420152 h 2820115"/>
                <a:gd name="connsiteX18" fmla="*/ 13720 w 2129003"/>
                <a:gd name="connsiteY18" fmla="*/ 256866 h 2820115"/>
                <a:gd name="connsiteX19" fmla="*/ 5556 w 2129003"/>
                <a:gd name="connsiteY19" fmla="*/ 158895 h 2820115"/>
                <a:gd name="connsiteX20" fmla="*/ 70870 w 2129003"/>
                <a:gd name="connsiteY20" fmla="*/ 36431 h 2820115"/>
                <a:gd name="connsiteX21" fmla="*/ 144349 w 2129003"/>
                <a:gd name="connsiteY21" fmla="*/ 28266 h 2820115"/>
                <a:gd name="connsiteX22" fmla="*/ 405606 w 2129003"/>
                <a:gd name="connsiteY22" fmla="*/ 3774 h 2820115"/>
                <a:gd name="connsiteX23" fmla="*/ 683191 w 2129003"/>
                <a:gd name="connsiteY23" fmla="*/ 118074 h 2820115"/>
                <a:gd name="connsiteX24" fmla="*/ 862806 w 2129003"/>
                <a:gd name="connsiteY24" fmla="*/ 379331 h 2820115"/>
                <a:gd name="connsiteX25" fmla="*/ 1042420 w 2129003"/>
                <a:gd name="connsiteY25" fmla="*/ 607931 h 2820115"/>
                <a:gd name="connsiteX26" fmla="*/ 1173049 w 2129003"/>
                <a:gd name="connsiteY26" fmla="*/ 779381 h 2820115"/>
                <a:gd name="connsiteX27" fmla="*/ 1230199 w 2129003"/>
                <a:gd name="connsiteY27" fmla="*/ 885516 h 2820115"/>
                <a:gd name="connsiteX28" fmla="*/ 1515949 w 2129003"/>
                <a:gd name="connsiteY28" fmla="*/ 893681 h 2820115"/>
                <a:gd name="connsiteX29" fmla="*/ 1728220 w 2129003"/>
                <a:gd name="connsiteY29" fmla="*/ 958995 h 2820115"/>
                <a:gd name="connsiteX30" fmla="*/ 1842520 w 2129003"/>
                <a:gd name="connsiteY30" fmla="*/ 1163102 h 2820115"/>
                <a:gd name="connsiteX31" fmla="*/ 1842520 w 2129003"/>
                <a:gd name="connsiteY31" fmla="*/ 1424359 h 2820115"/>
                <a:gd name="connsiteX32" fmla="*/ 2079284 w 2129003"/>
                <a:gd name="connsiteY32" fmla="*/ 1824409 h 2820115"/>
                <a:gd name="connsiteX33" fmla="*/ 2128270 w 2129003"/>
                <a:gd name="connsiteY33" fmla="*/ 1922381 h 2820115"/>
                <a:gd name="connsiteX34" fmla="*/ 2103777 w 2129003"/>
                <a:gd name="connsiteY34" fmla="*/ 2077502 h 2820115"/>
                <a:gd name="connsiteX35" fmla="*/ 2038463 w 2129003"/>
                <a:gd name="connsiteY35" fmla="*/ 2159145 h 2820115"/>
                <a:gd name="connsiteX36" fmla="*/ 1981313 w 2129003"/>
                <a:gd name="connsiteY36" fmla="*/ 2306102 h 2820115"/>
                <a:gd name="connsiteX37" fmla="*/ 1940491 w 2129003"/>
                <a:gd name="connsiteY37" fmla="*/ 2485716 h 2820115"/>
                <a:gd name="connsiteX38" fmla="*/ 1818027 w 2129003"/>
                <a:gd name="connsiteY38" fmla="*/ 2591852 h 2820115"/>
                <a:gd name="connsiteX39" fmla="*/ 1728220 w 2129003"/>
                <a:gd name="connsiteY39" fmla="*/ 2665331 h 2820115"/>
                <a:gd name="connsiteX40" fmla="*/ 1622084 w 2129003"/>
                <a:gd name="connsiteY40" fmla="*/ 2755138 h 2820115"/>
                <a:gd name="connsiteX41" fmla="*/ 1589427 w 2129003"/>
                <a:gd name="connsiteY41" fmla="*/ 2812288 h 282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9003" h="2820115">
                  <a:moveTo>
                    <a:pt x="1589427" y="2812288"/>
                  </a:moveTo>
                  <a:cubicBezTo>
                    <a:pt x="1457438" y="2782352"/>
                    <a:pt x="956695" y="2624510"/>
                    <a:pt x="830149" y="2575524"/>
                  </a:cubicBezTo>
                  <a:cubicBezTo>
                    <a:pt x="703603" y="2526538"/>
                    <a:pt x="828788" y="2548310"/>
                    <a:pt x="830149" y="2518374"/>
                  </a:cubicBezTo>
                  <a:cubicBezTo>
                    <a:pt x="831510" y="2488438"/>
                    <a:pt x="851920" y="2442173"/>
                    <a:pt x="838313" y="2395909"/>
                  </a:cubicBezTo>
                  <a:cubicBezTo>
                    <a:pt x="824706" y="2349645"/>
                    <a:pt x="789327" y="2314266"/>
                    <a:pt x="748506" y="2240788"/>
                  </a:cubicBezTo>
                  <a:cubicBezTo>
                    <a:pt x="707684" y="2167309"/>
                    <a:pt x="613795" y="2035320"/>
                    <a:pt x="593384" y="1955038"/>
                  </a:cubicBezTo>
                  <a:cubicBezTo>
                    <a:pt x="572973" y="1874756"/>
                    <a:pt x="635566" y="1825770"/>
                    <a:pt x="626041" y="1759095"/>
                  </a:cubicBezTo>
                  <a:cubicBezTo>
                    <a:pt x="616516" y="1692420"/>
                    <a:pt x="568891" y="1599891"/>
                    <a:pt x="536234" y="1554988"/>
                  </a:cubicBezTo>
                  <a:cubicBezTo>
                    <a:pt x="503577" y="1510085"/>
                    <a:pt x="481806" y="1497838"/>
                    <a:pt x="430099" y="1489674"/>
                  </a:cubicBezTo>
                  <a:cubicBezTo>
                    <a:pt x="378392" y="1481510"/>
                    <a:pt x="272255" y="1510084"/>
                    <a:pt x="225991" y="1506002"/>
                  </a:cubicBezTo>
                  <a:cubicBezTo>
                    <a:pt x="179727" y="1501920"/>
                    <a:pt x="174284" y="1504642"/>
                    <a:pt x="152513" y="1465181"/>
                  </a:cubicBezTo>
                  <a:cubicBezTo>
                    <a:pt x="130742" y="1425720"/>
                    <a:pt x="102167" y="1320945"/>
                    <a:pt x="95363" y="1269238"/>
                  </a:cubicBezTo>
                  <a:cubicBezTo>
                    <a:pt x="88559" y="1217531"/>
                    <a:pt x="91280" y="1187595"/>
                    <a:pt x="111691" y="1154938"/>
                  </a:cubicBezTo>
                  <a:cubicBezTo>
                    <a:pt x="132102" y="1122281"/>
                    <a:pt x="174284" y="1115477"/>
                    <a:pt x="217827" y="1073295"/>
                  </a:cubicBezTo>
                  <a:cubicBezTo>
                    <a:pt x="261370" y="1031113"/>
                    <a:pt x="340292" y="969881"/>
                    <a:pt x="372949" y="901845"/>
                  </a:cubicBezTo>
                  <a:cubicBezTo>
                    <a:pt x="405606" y="833809"/>
                    <a:pt x="420574" y="720870"/>
                    <a:pt x="413770" y="665081"/>
                  </a:cubicBezTo>
                  <a:cubicBezTo>
                    <a:pt x="406966" y="609292"/>
                    <a:pt x="385195" y="607930"/>
                    <a:pt x="332127" y="567109"/>
                  </a:cubicBezTo>
                  <a:cubicBezTo>
                    <a:pt x="279059" y="526288"/>
                    <a:pt x="148431" y="471859"/>
                    <a:pt x="95363" y="420152"/>
                  </a:cubicBezTo>
                  <a:cubicBezTo>
                    <a:pt x="42295" y="368445"/>
                    <a:pt x="28688" y="300409"/>
                    <a:pt x="13720" y="256866"/>
                  </a:cubicBezTo>
                  <a:cubicBezTo>
                    <a:pt x="-1248" y="213323"/>
                    <a:pt x="-3969" y="195634"/>
                    <a:pt x="5556" y="158895"/>
                  </a:cubicBezTo>
                  <a:cubicBezTo>
                    <a:pt x="15081" y="122156"/>
                    <a:pt x="47738" y="58202"/>
                    <a:pt x="70870" y="36431"/>
                  </a:cubicBezTo>
                  <a:cubicBezTo>
                    <a:pt x="94002" y="14660"/>
                    <a:pt x="144349" y="28266"/>
                    <a:pt x="144349" y="28266"/>
                  </a:cubicBezTo>
                  <a:cubicBezTo>
                    <a:pt x="200138" y="22823"/>
                    <a:pt x="315799" y="-11194"/>
                    <a:pt x="405606" y="3774"/>
                  </a:cubicBezTo>
                  <a:cubicBezTo>
                    <a:pt x="495413" y="18742"/>
                    <a:pt x="606991" y="55481"/>
                    <a:pt x="683191" y="118074"/>
                  </a:cubicBezTo>
                  <a:cubicBezTo>
                    <a:pt x="759391" y="180667"/>
                    <a:pt x="802935" y="297688"/>
                    <a:pt x="862806" y="379331"/>
                  </a:cubicBezTo>
                  <a:cubicBezTo>
                    <a:pt x="922677" y="460974"/>
                    <a:pt x="990713" y="541256"/>
                    <a:pt x="1042420" y="607931"/>
                  </a:cubicBezTo>
                  <a:cubicBezTo>
                    <a:pt x="1094127" y="674606"/>
                    <a:pt x="1141752" y="733117"/>
                    <a:pt x="1173049" y="779381"/>
                  </a:cubicBezTo>
                  <a:cubicBezTo>
                    <a:pt x="1204345" y="825645"/>
                    <a:pt x="1173049" y="866466"/>
                    <a:pt x="1230199" y="885516"/>
                  </a:cubicBezTo>
                  <a:cubicBezTo>
                    <a:pt x="1287349" y="904566"/>
                    <a:pt x="1432945" y="881434"/>
                    <a:pt x="1515949" y="893681"/>
                  </a:cubicBezTo>
                  <a:cubicBezTo>
                    <a:pt x="1598953" y="905927"/>
                    <a:pt x="1673792" y="914091"/>
                    <a:pt x="1728220" y="958995"/>
                  </a:cubicBezTo>
                  <a:cubicBezTo>
                    <a:pt x="1782649" y="1003898"/>
                    <a:pt x="1823470" y="1085541"/>
                    <a:pt x="1842520" y="1163102"/>
                  </a:cubicBezTo>
                  <a:cubicBezTo>
                    <a:pt x="1861570" y="1240663"/>
                    <a:pt x="1803059" y="1314141"/>
                    <a:pt x="1842520" y="1424359"/>
                  </a:cubicBezTo>
                  <a:cubicBezTo>
                    <a:pt x="1881981" y="1534577"/>
                    <a:pt x="2031659" y="1741405"/>
                    <a:pt x="2079284" y="1824409"/>
                  </a:cubicBezTo>
                  <a:cubicBezTo>
                    <a:pt x="2126909" y="1907413"/>
                    <a:pt x="2124188" y="1880199"/>
                    <a:pt x="2128270" y="1922381"/>
                  </a:cubicBezTo>
                  <a:cubicBezTo>
                    <a:pt x="2132352" y="1964563"/>
                    <a:pt x="2118745" y="2038041"/>
                    <a:pt x="2103777" y="2077502"/>
                  </a:cubicBezTo>
                  <a:cubicBezTo>
                    <a:pt x="2088809" y="2116963"/>
                    <a:pt x="2058874" y="2121045"/>
                    <a:pt x="2038463" y="2159145"/>
                  </a:cubicBezTo>
                  <a:cubicBezTo>
                    <a:pt x="2018052" y="2197245"/>
                    <a:pt x="1997642" y="2251674"/>
                    <a:pt x="1981313" y="2306102"/>
                  </a:cubicBezTo>
                  <a:cubicBezTo>
                    <a:pt x="1964984" y="2360530"/>
                    <a:pt x="1967705" y="2438091"/>
                    <a:pt x="1940491" y="2485716"/>
                  </a:cubicBezTo>
                  <a:cubicBezTo>
                    <a:pt x="1913277" y="2533341"/>
                    <a:pt x="1853405" y="2561916"/>
                    <a:pt x="1818027" y="2591852"/>
                  </a:cubicBezTo>
                  <a:cubicBezTo>
                    <a:pt x="1782649" y="2621788"/>
                    <a:pt x="1760877" y="2638117"/>
                    <a:pt x="1728220" y="2665331"/>
                  </a:cubicBezTo>
                  <a:cubicBezTo>
                    <a:pt x="1695563" y="2692545"/>
                    <a:pt x="1642495" y="2732006"/>
                    <a:pt x="1622084" y="2755138"/>
                  </a:cubicBezTo>
                  <a:cubicBezTo>
                    <a:pt x="1601673" y="2778270"/>
                    <a:pt x="1721416" y="2842224"/>
                    <a:pt x="1589427" y="2812288"/>
                  </a:cubicBezTo>
                  <a:close/>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9" name="Oval 8"/>
            <p:cNvSpPr/>
            <p:nvPr/>
          </p:nvSpPr>
          <p:spPr>
            <a:xfrm>
              <a:off x="5226404" y="3722914"/>
              <a:ext cx="228600"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12" name="TextBox 11"/>
            <p:cNvSpPr txBox="1"/>
            <p:nvPr/>
          </p:nvSpPr>
          <p:spPr>
            <a:xfrm>
              <a:off x="5470073" y="3617363"/>
              <a:ext cx="2236017" cy="276999"/>
            </a:xfrm>
            <a:prstGeom prst="rect">
              <a:avLst/>
            </a:prstGeom>
            <a:noFill/>
          </p:spPr>
          <p:txBody>
            <a:bodyPr wrap="square" rtlCol="0">
              <a:spAutoFit/>
            </a:bodyPr>
            <a:lstStyle/>
            <a:p>
              <a:pPr algn="ctr">
                <a:defRPr/>
              </a:pPr>
              <a:r>
                <a:rPr lang="en-US" sz="1200" dirty="0">
                  <a:solidFill>
                    <a:prstClr val="white"/>
                  </a:solidFill>
                  <a:latin typeface="Calibri"/>
                </a:rPr>
                <a:t>Upland-Marsh Boundary</a:t>
              </a:r>
            </a:p>
          </p:txBody>
        </p:sp>
        <p:cxnSp>
          <p:nvCxnSpPr>
            <p:cNvPr id="13" name="Straight Arrow Connector 12"/>
            <p:cNvCxnSpPr/>
            <p:nvPr/>
          </p:nvCxnSpPr>
          <p:spPr>
            <a:xfrm flipH="1">
              <a:off x="5568041" y="3869870"/>
              <a:ext cx="449038" cy="522514"/>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57878" y="3626690"/>
              <a:ext cx="1053729" cy="369332"/>
            </a:xfrm>
            <a:prstGeom prst="rect">
              <a:avLst/>
            </a:prstGeom>
            <a:noFill/>
          </p:spPr>
          <p:txBody>
            <a:bodyPr wrap="square" rtlCol="0">
              <a:spAutoFit/>
            </a:bodyPr>
            <a:lstStyle/>
            <a:p>
              <a:pPr algn="ctr">
                <a:defRPr/>
              </a:pPr>
              <a:r>
                <a:rPr lang="en-US" b="1" dirty="0">
                  <a:solidFill>
                    <a:srgbClr val="FF0000"/>
                  </a:solidFill>
                  <a:effectLst>
                    <a:outerShdw blurRad="38100" dist="38100" dir="2700000" algn="tl">
                      <a:srgbClr val="000000">
                        <a:alpha val="43137"/>
                      </a:srgbClr>
                    </a:outerShdw>
                  </a:effectLst>
                  <a:latin typeface="Calibri"/>
                </a:rPr>
                <a:t>Hotspot</a:t>
              </a:r>
            </a:p>
          </p:txBody>
        </p:sp>
        <p:grpSp>
          <p:nvGrpSpPr>
            <p:cNvPr id="20" name="Group 19"/>
            <p:cNvGrpSpPr/>
            <p:nvPr/>
          </p:nvGrpSpPr>
          <p:grpSpPr>
            <a:xfrm>
              <a:off x="75571" y="4359728"/>
              <a:ext cx="3188970" cy="2250796"/>
              <a:chOff x="75571" y="4359728"/>
              <a:chExt cx="3188970" cy="2250796"/>
            </a:xfrm>
          </p:grpSpPr>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71" y="4359728"/>
                <a:ext cx="3188970" cy="2250796"/>
              </a:xfrm>
              <a:prstGeom prst="rect">
                <a:avLst/>
              </a:prstGeom>
              <a:noFill/>
              <a:ln w="19050">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9" name="Oval 18"/>
              <p:cNvSpPr>
                <a:spLocks noChangeAspect="1"/>
              </p:cNvSpPr>
              <p:nvPr/>
            </p:nvSpPr>
            <p:spPr>
              <a:xfrm>
                <a:off x="1698189" y="5553987"/>
                <a:ext cx="82291" cy="8083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grpSp>
        <p:sp>
          <p:nvSpPr>
            <p:cNvPr id="18" name="TextBox 17"/>
            <p:cNvSpPr txBox="1"/>
            <p:nvPr/>
          </p:nvSpPr>
          <p:spPr>
            <a:xfrm>
              <a:off x="1722671" y="5690168"/>
              <a:ext cx="415498" cy="215444"/>
            </a:xfrm>
            <a:prstGeom prst="rect">
              <a:avLst/>
            </a:prstGeom>
            <a:noFill/>
          </p:spPr>
          <p:txBody>
            <a:bodyPr wrap="none" rtlCol="0">
              <a:spAutoFit/>
            </a:bodyPr>
            <a:lstStyle/>
            <a:p>
              <a:pPr>
                <a:defRPr/>
              </a:pPr>
              <a:r>
                <a:rPr lang="en-US" sz="800" dirty="0">
                  <a:solidFill>
                    <a:prstClr val="black"/>
                  </a:solidFill>
                  <a:latin typeface="Calibri"/>
                </a:rPr>
                <a:t>Alder</a:t>
              </a:r>
            </a:p>
          </p:txBody>
        </p:sp>
      </p:grpSp>
      <p:sp>
        <p:nvSpPr>
          <p:cNvPr id="30" name="TextBox 29">
            <a:extLst>
              <a:ext uri="{FF2B5EF4-FFF2-40B4-BE49-F238E27FC236}">
                <a16:creationId xmlns:a16="http://schemas.microsoft.com/office/drawing/2014/main" id="{C957B64E-2511-48B2-95D6-C7956768908C}"/>
              </a:ext>
            </a:extLst>
          </p:cNvPr>
          <p:cNvSpPr txBox="1"/>
          <p:nvPr/>
        </p:nvSpPr>
        <p:spPr>
          <a:xfrm>
            <a:off x="6393377" y="4732608"/>
            <a:ext cx="848758" cy="400110"/>
          </a:xfrm>
          <a:prstGeom prst="rect">
            <a:avLst/>
          </a:prstGeom>
          <a:noFill/>
        </p:spPr>
        <p:txBody>
          <a:bodyPr wrap="none" rtlCol="0">
            <a:spAutoFit/>
          </a:bodyPr>
          <a:lstStyle/>
          <a:p>
            <a:r>
              <a:rPr lang="en-US" sz="2000" dirty="0">
                <a:solidFill>
                  <a:schemeClr val="bg1"/>
                </a:solidFill>
              </a:rPr>
              <a:t>Marsh</a:t>
            </a:r>
          </a:p>
        </p:txBody>
      </p:sp>
      <p:sp>
        <p:nvSpPr>
          <p:cNvPr id="31" name="TextBox 30">
            <a:extLst>
              <a:ext uri="{FF2B5EF4-FFF2-40B4-BE49-F238E27FC236}">
                <a16:creationId xmlns:a16="http://schemas.microsoft.com/office/drawing/2014/main" id="{94F90D1F-E265-468A-A602-57F59CC8B7D7}"/>
              </a:ext>
            </a:extLst>
          </p:cNvPr>
          <p:cNvSpPr txBox="1"/>
          <p:nvPr/>
        </p:nvSpPr>
        <p:spPr>
          <a:xfrm>
            <a:off x="3561272" y="5284790"/>
            <a:ext cx="573106" cy="276999"/>
          </a:xfrm>
          <a:prstGeom prst="rect">
            <a:avLst/>
          </a:prstGeom>
          <a:noFill/>
        </p:spPr>
        <p:txBody>
          <a:bodyPr wrap="none" rtlCol="0">
            <a:spAutoFit/>
          </a:bodyPr>
          <a:lstStyle/>
          <a:p>
            <a:r>
              <a:rPr lang="en-US" sz="1200" dirty="0">
                <a:solidFill>
                  <a:schemeClr val="bg1"/>
                </a:solidFill>
              </a:rPr>
              <a:t>Forest</a:t>
            </a:r>
          </a:p>
        </p:txBody>
      </p:sp>
      <p:grpSp>
        <p:nvGrpSpPr>
          <p:cNvPr id="8" name="Group 7">
            <a:extLst>
              <a:ext uri="{FF2B5EF4-FFF2-40B4-BE49-F238E27FC236}">
                <a16:creationId xmlns:a16="http://schemas.microsoft.com/office/drawing/2014/main" id="{0900B7ED-9B17-4C7C-9CC4-7359DA1C4828}"/>
              </a:ext>
            </a:extLst>
          </p:cNvPr>
          <p:cNvGrpSpPr/>
          <p:nvPr/>
        </p:nvGrpSpPr>
        <p:grpSpPr>
          <a:xfrm>
            <a:off x="60862" y="3331029"/>
            <a:ext cx="4861641" cy="3480994"/>
            <a:chOff x="60862" y="3331029"/>
            <a:chExt cx="4861641" cy="3480994"/>
          </a:xfrm>
        </p:grpSpPr>
        <p:pic>
          <p:nvPicPr>
            <p:cNvPr id="2" name="Picture 1">
              <a:extLst>
                <a:ext uri="{FF2B5EF4-FFF2-40B4-BE49-F238E27FC236}">
                  <a16:creationId xmlns:a16="http://schemas.microsoft.com/office/drawing/2014/main" id="{CB02C5AE-782B-4624-9985-0738203443B5}"/>
                </a:ext>
              </a:extLst>
            </p:cNvPr>
            <p:cNvPicPr>
              <a:picLocks noChangeAspect="1"/>
            </p:cNvPicPr>
            <p:nvPr/>
          </p:nvPicPr>
          <p:blipFill>
            <a:blip r:embed="rId8"/>
            <a:stretch>
              <a:fillRect/>
            </a:stretch>
          </p:blipFill>
          <p:spPr>
            <a:xfrm>
              <a:off x="60862" y="3331029"/>
              <a:ext cx="4861641" cy="3480994"/>
            </a:xfrm>
            <a:prstGeom prst="rect">
              <a:avLst/>
            </a:prstGeom>
          </p:spPr>
        </p:pic>
        <p:sp>
          <p:nvSpPr>
            <p:cNvPr id="5" name="TextBox 4">
              <a:extLst>
                <a:ext uri="{FF2B5EF4-FFF2-40B4-BE49-F238E27FC236}">
                  <a16:creationId xmlns:a16="http://schemas.microsoft.com/office/drawing/2014/main" id="{490A74C3-C497-4D97-9C46-E0EEB137E248}"/>
                </a:ext>
              </a:extLst>
            </p:cNvPr>
            <p:cNvSpPr txBox="1"/>
            <p:nvPr/>
          </p:nvSpPr>
          <p:spPr>
            <a:xfrm>
              <a:off x="83131" y="3356765"/>
              <a:ext cx="1681871" cy="369332"/>
            </a:xfrm>
            <a:prstGeom prst="rect">
              <a:avLst/>
            </a:prstGeom>
            <a:noFill/>
          </p:spPr>
          <p:txBody>
            <a:bodyPr wrap="none" rtlCol="0">
              <a:spAutoFit/>
            </a:bodyPr>
            <a:lstStyle/>
            <a:p>
              <a:r>
                <a:rPr lang="en-US" dirty="0">
                  <a:solidFill>
                    <a:schemeClr val="bg1"/>
                  </a:solidFill>
                  <a:sym typeface="Wingdings" panose="05000000000000000000" pitchFamily="2" charset="2"/>
                </a:rPr>
                <a:t> </a:t>
              </a:r>
              <a:r>
                <a:rPr lang="en-US" dirty="0">
                  <a:solidFill>
                    <a:schemeClr val="bg1"/>
                  </a:solidFill>
                </a:rPr>
                <a:t>Newport, OR</a:t>
              </a:r>
            </a:p>
          </p:txBody>
        </p:sp>
      </p:grpSp>
      <p:grpSp>
        <p:nvGrpSpPr>
          <p:cNvPr id="40" name="Group 39">
            <a:extLst>
              <a:ext uri="{FF2B5EF4-FFF2-40B4-BE49-F238E27FC236}">
                <a16:creationId xmlns:a16="http://schemas.microsoft.com/office/drawing/2014/main" id="{4E2D6E95-3F56-4589-A0B8-10CC8AE86F96}"/>
              </a:ext>
            </a:extLst>
          </p:cNvPr>
          <p:cNvGrpSpPr/>
          <p:nvPr/>
        </p:nvGrpSpPr>
        <p:grpSpPr>
          <a:xfrm>
            <a:off x="0" y="0"/>
            <a:ext cx="12192000" cy="440626"/>
            <a:chOff x="0" y="0"/>
            <a:chExt cx="12192000" cy="440626"/>
          </a:xfrm>
        </p:grpSpPr>
        <p:sp>
          <p:nvSpPr>
            <p:cNvPr id="41" name="Rectangle 40">
              <a:extLst>
                <a:ext uri="{FF2B5EF4-FFF2-40B4-BE49-F238E27FC236}">
                  <a16:creationId xmlns:a16="http://schemas.microsoft.com/office/drawing/2014/main" id="{07D22F2E-C7E0-4707-B4C7-8DB23AF19354}"/>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Rectangle: Top Corners Rounded 41">
              <a:extLst>
                <a:ext uri="{FF2B5EF4-FFF2-40B4-BE49-F238E27FC236}">
                  <a16:creationId xmlns:a16="http://schemas.microsoft.com/office/drawing/2014/main" id="{D96A7A36-76A1-4B57-8698-80BD56CDAAB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3" name="Rectangle: Top Corners Rounded 42">
              <a:extLst>
                <a:ext uri="{FF2B5EF4-FFF2-40B4-BE49-F238E27FC236}">
                  <a16:creationId xmlns:a16="http://schemas.microsoft.com/office/drawing/2014/main" id="{42EE74AC-C905-4D8F-A257-6DA3019ED3E4}"/>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4" name="Rectangle: Top Corners Rounded 43">
              <a:extLst>
                <a:ext uri="{FF2B5EF4-FFF2-40B4-BE49-F238E27FC236}">
                  <a16:creationId xmlns:a16="http://schemas.microsoft.com/office/drawing/2014/main" id="{F727746C-E30E-4865-95CB-5942B8E5CE7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5" name="Rectangle: Top Corners Rounded 44">
              <a:extLst>
                <a:ext uri="{FF2B5EF4-FFF2-40B4-BE49-F238E27FC236}">
                  <a16:creationId xmlns:a16="http://schemas.microsoft.com/office/drawing/2014/main" id="{346B60A6-6687-4798-831E-C22B4E62CE8F}"/>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6" name="Rectangle: Top Corners Rounded 45">
              <a:extLst>
                <a:ext uri="{FF2B5EF4-FFF2-40B4-BE49-F238E27FC236}">
                  <a16:creationId xmlns:a16="http://schemas.microsoft.com/office/drawing/2014/main" id="{B5FAC1D9-4B48-4788-B3F2-C254D956627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47" name="TextBox 46">
            <a:extLst>
              <a:ext uri="{FF2B5EF4-FFF2-40B4-BE49-F238E27FC236}">
                <a16:creationId xmlns:a16="http://schemas.microsoft.com/office/drawing/2014/main" id="{D1CF5434-9593-41AB-84D8-ED31924F2023}"/>
              </a:ext>
            </a:extLst>
          </p:cNvPr>
          <p:cNvSpPr txBox="1"/>
          <p:nvPr/>
        </p:nvSpPr>
        <p:spPr>
          <a:xfrm>
            <a:off x="8508490" y="2443567"/>
            <a:ext cx="745717" cy="400110"/>
          </a:xfrm>
          <a:prstGeom prst="rect">
            <a:avLst/>
          </a:prstGeom>
          <a:noFill/>
        </p:spPr>
        <p:txBody>
          <a:bodyPr wrap="none" rtlCol="0">
            <a:spAutoFit/>
          </a:bodyPr>
          <a:lstStyle/>
          <a:p>
            <a:pPr algn="ctr">
              <a:defRPr/>
            </a:pPr>
            <a:r>
              <a:rPr lang="en-US" sz="2000" dirty="0">
                <a:solidFill>
                  <a:prstClr val="white"/>
                </a:solidFill>
                <a:latin typeface="Calibri"/>
              </a:rPr>
              <a:t>Alder</a:t>
            </a:r>
          </a:p>
        </p:txBody>
      </p:sp>
      <p:sp>
        <p:nvSpPr>
          <p:cNvPr id="49" name="TextBox 48">
            <a:extLst>
              <a:ext uri="{FF2B5EF4-FFF2-40B4-BE49-F238E27FC236}">
                <a16:creationId xmlns:a16="http://schemas.microsoft.com/office/drawing/2014/main" id="{142356F0-CFB2-4B7A-A042-532BEA516BB8}"/>
              </a:ext>
            </a:extLst>
          </p:cNvPr>
          <p:cNvSpPr txBox="1"/>
          <p:nvPr/>
        </p:nvSpPr>
        <p:spPr>
          <a:xfrm>
            <a:off x="6298369" y="2522854"/>
            <a:ext cx="1361270" cy="400110"/>
          </a:xfrm>
          <a:prstGeom prst="rect">
            <a:avLst/>
          </a:prstGeom>
          <a:noFill/>
        </p:spPr>
        <p:txBody>
          <a:bodyPr wrap="none" rtlCol="0">
            <a:spAutoFit/>
          </a:bodyPr>
          <a:lstStyle/>
          <a:p>
            <a:pPr algn="ctr">
              <a:defRPr/>
            </a:pPr>
            <a:r>
              <a:rPr lang="en-US" sz="2000" dirty="0">
                <a:solidFill>
                  <a:prstClr val="white"/>
                </a:solidFill>
                <a:latin typeface="Calibri"/>
              </a:rPr>
              <a:t>Old Conifer</a:t>
            </a:r>
          </a:p>
        </p:txBody>
      </p:sp>
      <p:sp>
        <p:nvSpPr>
          <p:cNvPr id="50" name="TextBox 49">
            <a:extLst>
              <a:ext uri="{FF2B5EF4-FFF2-40B4-BE49-F238E27FC236}">
                <a16:creationId xmlns:a16="http://schemas.microsoft.com/office/drawing/2014/main" id="{1B6883FC-B928-40A9-AA41-A94D56F35504}"/>
              </a:ext>
            </a:extLst>
          </p:cNvPr>
          <p:cNvSpPr txBox="1"/>
          <p:nvPr/>
        </p:nvSpPr>
        <p:spPr>
          <a:xfrm>
            <a:off x="10022937" y="6523100"/>
            <a:ext cx="2155335" cy="307777"/>
          </a:xfrm>
          <a:prstGeom prst="rect">
            <a:avLst/>
          </a:prstGeom>
          <a:noFill/>
          <a:ln>
            <a:noFill/>
          </a:ln>
        </p:spPr>
        <p:txBody>
          <a:bodyPr wrap="square" rtlCol="0">
            <a:spAutoFit/>
          </a:bodyPr>
          <a:lstStyle/>
          <a:p>
            <a:r>
              <a:rPr lang="en-US" sz="1400" dirty="0">
                <a:solidFill>
                  <a:schemeClr val="bg1"/>
                </a:solidFill>
              </a:rPr>
              <a:t>McKane et al. in prep </a:t>
            </a:r>
          </a:p>
        </p:txBody>
      </p:sp>
      <p:grpSp>
        <p:nvGrpSpPr>
          <p:cNvPr id="24" name="Group 23">
            <a:extLst>
              <a:ext uri="{FF2B5EF4-FFF2-40B4-BE49-F238E27FC236}">
                <a16:creationId xmlns:a16="http://schemas.microsoft.com/office/drawing/2014/main" id="{A3059E8F-6C65-4366-A6F5-A7B16C08A9FA}"/>
              </a:ext>
            </a:extLst>
          </p:cNvPr>
          <p:cNvGrpSpPr/>
          <p:nvPr/>
        </p:nvGrpSpPr>
        <p:grpSpPr>
          <a:xfrm>
            <a:off x="35183" y="3355319"/>
            <a:ext cx="4932237" cy="3523027"/>
            <a:chOff x="35183" y="3355319"/>
            <a:chExt cx="4932237" cy="3523027"/>
          </a:xfrm>
        </p:grpSpPr>
        <p:grpSp>
          <p:nvGrpSpPr>
            <p:cNvPr id="25" name="Group 24">
              <a:extLst>
                <a:ext uri="{FF2B5EF4-FFF2-40B4-BE49-F238E27FC236}">
                  <a16:creationId xmlns:a16="http://schemas.microsoft.com/office/drawing/2014/main" id="{B261F35A-6667-4DFF-A24B-E08DADDFCF9B}"/>
                </a:ext>
              </a:extLst>
            </p:cNvPr>
            <p:cNvGrpSpPr/>
            <p:nvPr/>
          </p:nvGrpSpPr>
          <p:grpSpPr>
            <a:xfrm>
              <a:off x="2016075" y="5492749"/>
              <a:ext cx="1284284" cy="778217"/>
              <a:chOff x="2016075" y="5492749"/>
              <a:chExt cx="1284284" cy="778217"/>
            </a:xfrm>
          </p:grpSpPr>
          <p:sp>
            <p:nvSpPr>
              <p:cNvPr id="36" name="TextBox 35">
                <a:extLst>
                  <a:ext uri="{FF2B5EF4-FFF2-40B4-BE49-F238E27FC236}">
                    <a16:creationId xmlns:a16="http://schemas.microsoft.com/office/drawing/2014/main" id="{BA638B64-FA17-4588-BDE1-473D9080E16A}"/>
                  </a:ext>
                </a:extLst>
              </p:cNvPr>
              <p:cNvSpPr txBox="1"/>
              <p:nvPr/>
            </p:nvSpPr>
            <p:spPr>
              <a:xfrm>
                <a:off x="2016075" y="5993967"/>
                <a:ext cx="1172309" cy="276999"/>
              </a:xfrm>
              <a:prstGeom prst="rect">
                <a:avLst/>
              </a:prstGeom>
              <a:solidFill>
                <a:srgbClr val="0000FF"/>
              </a:solidFill>
            </p:spPr>
            <p:txBody>
              <a:bodyPr wrap="none" rtlCol="0">
                <a:spAutoFit/>
              </a:bodyPr>
              <a:lstStyle/>
              <a:p>
                <a:r>
                  <a:rPr lang="en-US" sz="1200" dirty="0">
                    <a:solidFill>
                      <a:schemeClr val="bg1"/>
                    </a:solidFill>
                  </a:rPr>
                  <a:t>Yaquina estuary</a:t>
                </a:r>
              </a:p>
            </p:txBody>
          </p:sp>
          <p:sp>
            <p:nvSpPr>
              <p:cNvPr id="37" name="Freeform: Shape 36">
                <a:extLst>
                  <a:ext uri="{FF2B5EF4-FFF2-40B4-BE49-F238E27FC236}">
                    <a16:creationId xmlns:a16="http://schemas.microsoft.com/office/drawing/2014/main" id="{9CCA32D7-75F6-403F-AA79-80120E70FE97}"/>
                  </a:ext>
                </a:extLst>
              </p:cNvPr>
              <p:cNvSpPr/>
              <p:nvPr/>
            </p:nvSpPr>
            <p:spPr>
              <a:xfrm>
                <a:off x="2843328" y="5531187"/>
                <a:ext cx="345056" cy="276046"/>
              </a:xfrm>
              <a:custGeom>
                <a:avLst/>
                <a:gdLst>
                  <a:gd name="connsiteX0" fmla="*/ 0 w 345056"/>
                  <a:gd name="connsiteY0" fmla="*/ 0 h 276046"/>
                  <a:gd name="connsiteX1" fmla="*/ 0 w 345056"/>
                  <a:gd name="connsiteY1" fmla="*/ 215661 h 276046"/>
                  <a:gd name="connsiteX2" fmla="*/ 258792 w 345056"/>
                  <a:gd name="connsiteY2" fmla="*/ 276046 h 276046"/>
                  <a:gd name="connsiteX3" fmla="*/ 336430 w 345056"/>
                  <a:gd name="connsiteY3" fmla="*/ 215661 h 276046"/>
                  <a:gd name="connsiteX4" fmla="*/ 345056 w 345056"/>
                  <a:gd name="connsiteY4" fmla="*/ 34506 h 276046"/>
                  <a:gd name="connsiteX5" fmla="*/ 293298 w 345056"/>
                  <a:gd name="connsiteY5" fmla="*/ 17253 h 276046"/>
                  <a:gd name="connsiteX6" fmla="*/ 0 w 345056"/>
                  <a:gd name="connsiteY6" fmla="*/ 0 h 2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56" h="276046">
                    <a:moveTo>
                      <a:pt x="0" y="0"/>
                    </a:moveTo>
                    <a:lnTo>
                      <a:pt x="0" y="215661"/>
                    </a:lnTo>
                    <a:lnTo>
                      <a:pt x="258792" y="276046"/>
                    </a:lnTo>
                    <a:lnTo>
                      <a:pt x="336430" y="215661"/>
                    </a:lnTo>
                    <a:lnTo>
                      <a:pt x="345056" y="34506"/>
                    </a:lnTo>
                    <a:lnTo>
                      <a:pt x="293298" y="17253"/>
                    </a:lnTo>
                    <a:lnTo>
                      <a:pt x="0" y="0"/>
                    </a:lnTo>
                    <a:close/>
                  </a:path>
                </a:pathLst>
              </a:cu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30D1F150-BCFA-4663-825B-44FD33399533}"/>
                  </a:ext>
                </a:extLst>
              </p:cNvPr>
              <p:cNvSpPr txBox="1"/>
              <p:nvPr/>
            </p:nvSpPr>
            <p:spPr>
              <a:xfrm>
                <a:off x="2759826" y="5492749"/>
                <a:ext cx="540533" cy="369332"/>
              </a:xfrm>
              <a:prstGeom prst="rect">
                <a:avLst/>
              </a:prstGeom>
              <a:noFill/>
            </p:spPr>
            <p:txBody>
              <a:bodyPr wrap="none" rtlCol="0">
                <a:spAutoFit/>
              </a:bodyPr>
              <a:lstStyle/>
              <a:p>
                <a:r>
                  <a:rPr lang="en-US" sz="900" b="1" dirty="0">
                    <a:solidFill>
                      <a:schemeClr val="bg1"/>
                    </a:solidFill>
                  </a:rPr>
                  <a:t>Winant</a:t>
                </a:r>
              </a:p>
              <a:p>
                <a:r>
                  <a:rPr lang="en-US" sz="900" b="1" dirty="0">
                    <a:solidFill>
                      <a:schemeClr val="bg1"/>
                    </a:solidFill>
                  </a:rPr>
                  <a:t>Marsh</a:t>
                </a:r>
              </a:p>
            </p:txBody>
          </p:sp>
        </p:grpSp>
        <p:grpSp>
          <p:nvGrpSpPr>
            <p:cNvPr id="26" name="Group 25">
              <a:extLst>
                <a:ext uri="{FF2B5EF4-FFF2-40B4-BE49-F238E27FC236}">
                  <a16:creationId xmlns:a16="http://schemas.microsoft.com/office/drawing/2014/main" id="{E6631676-1251-4638-8DB8-B7F751B90FCC}"/>
                </a:ext>
              </a:extLst>
            </p:cNvPr>
            <p:cNvGrpSpPr/>
            <p:nvPr/>
          </p:nvGrpSpPr>
          <p:grpSpPr>
            <a:xfrm>
              <a:off x="35183" y="3355319"/>
              <a:ext cx="4932237" cy="3523027"/>
              <a:chOff x="35183" y="3355319"/>
              <a:chExt cx="4932237" cy="3523027"/>
            </a:xfrm>
          </p:grpSpPr>
          <p:grpSp>
            <p:nvGrpSpPr>
              <p:cNvPr id="29" name="Group 28">
                <a:extLst>
                  <a:ext uri="{FF2B5EF4-FFF2-40B4-BE49-F238E27FC236}">
                    <a16:creationId xmlns:a16="http://schemas.microsoft.com/office/drawing/2014/main" id="{CB763CC0-8A45-4063-B7CD-F914A2E2A20C}"/>
                  </a:ext>
                </a:extLst>
              </p:cNvPr>
              <p:cNvGrpSpPr/>
              <p:nvPr/>
            </p:nvGrpSpPr>
            <p:grpSpPr>
              <a:xfrm>
                <a:off x="35183" y="3355319"/>
                <a:ext cx="4932237" cy="3523027"/>
                <a:chOff x="35183" y="3355319"/>
                <a:chExt cx="4932237" cy="3523027"/>
              </a:xfrm>
            </p:grpSpPr>
            <p:pic>
              <p:nvPicPr>
                <p:cNvPr id="34" name="Picture 33">
                  <a:extLst>
                    <a:ext uri="{FF2B5EF4-FFF2-40B4-BE49-F238E27FC236}">
                      <a16:creationId xmlns:a16="http://schemas.microsoft.com/office/drawing/2014/main" id="{F2D267BA-1801-48DB-B7E6-6AF4FF23C7E7}"/>
                    </a:ext>
                  </a:extLst>
                </p:cNvPr>
                <p:cNvPicPr>
                  <a:picLocks noChangeAspect="1"/>
                </p:cNvPicPr>
                <p:nvPr/>
              </p:nvPicPr>
              <p:blipFill>
                <a:blip r:embed="rId9"/>
                <a:stretch>
                  <a:fillRect/>
                </a:stretch>
              </p:blipFill>
              <p:spPr>
                <a:xfrm>
                  <a:off x="35183" y="3355319"/>
                  <a:ext cx="4932237" cy="3523027"/>
                </a:xfrm>
                <a:prstGeom prst="rect">
                  <a:avLst/>
                </a:prstGeom>
              </p:spPr>
            </p:pic>
            <p:pic>
              <p:nvPicPr>
                <p:cNvPr id="35" name="Picture 34">
                  <a:extLst>
                    <a:ext uri="{FF2B5EF4-FFF2-40B4-BE49-F238E27FC236}">
                      <a16:creationId xmlns:a16="http://schemas.microsoft.com/office/drawing/2014/main" id="{311DE6A2-3581-46B0-ACF9-293203DA3DEF}"/>
                    </a:ext>
                  </a:extLst>
                </p:cNvPr>
                <p:cNvPicPr>
                  <a:picLocks noChangeAspect="1"/>
                </p:cNvPicPr>
                <p:nvPr/>
              </p:nvPicPr>
              <p:blipFill>
                <a:blip r:embed="rId10"/>
                <a:stretch>
                  <a:fillRect/>
                </a:stretch>
              </p:blipFill>
              <p:spPr>
                <a:xfrm>
                  <a:off x="2621293" y="5464568"/>
                  <a:ext cx="411021" cy="285928"/>
                </a:xfrm>
                <a:prstGeom prst="rect">
                  <a:avLst/>
                </a:prstGeom>
              </p:spPr>
            </p:pic>
          </p:grpSp>
          <p:sp>
            <p:nvSpPr>
              <p:cNvPr id="32" name="TextBox 31">
                <a:extLst>
                  <a:ext uri="{FF2B5EF4-FFF2-40B4-BE49-F238E27FC236}">
                    <a16:creationId xmlns:a16="http://schemas.microsoft.com/office/drawing/2014/main" id="{CC737317-DEC5-4588-8EA2-53C5785FC76C}"/>
                  </a:ext>
                </a:extLst>
              </p:cNvPr>
              <p:cNvSpPr txBox="1"/>
              <p:nvPr/>
            </p:nvSpPr>
            <p:spPr>
              <a:xfrm>
                <a:off x="1220148" y="3454028"/>
                <a:ext cx="1830950" cy="369332"/>
              </a:xfrm>
              <a:prstGeom prst="rect">
                <a:avLst/>
              </a:prstGeom>
              <a:solidFill>
                <a:schemeClr val="tx1"/>
              </a:solidFill>
            </p:spPr>
            <p:txBody>
              <a:bodyPr wrap="none" rtlCol="0">
                <a:spAutoFit/>
              </a:bodyPr>
              <a:lstStyle/>
              <a:p>
                <a:r>
                  <a:rPr lang="en-US" dirty="0">
                    <a:solidFill>
                      <a:schemeClr val="bg1"/>
                    </a:solidFill>
                  </a:rPr>
                  <a:t>Land Cover Types</a:t>
                </a:r>
              </a:p>
            </p:txBody>
          </p:sp>
          <p:sp>
            <p:nvSpPr>
              <p:cNvPr id="33" name="TextBox 32">
                <a:extLst>
                  <a:ext uri="{FF2B5EF4-FFF2-40B4-BE49-F238E27FC236}">
                    <a16:creationId xmlns:a16="http://schemas.microsoft.com/office/drawing/2014/main" id="{BD57D0BB-EEED-48C1-AAF9-E03369A3AA33}"/>
                  </a:ext>
                </a:extLst>
              </p:cNvPr>
              <p:cNvSpPr txBox="1"/>
              <p:nvPr/>
            </p:nvSpPr>
            <p:spPr>
              <a:xfrm>
                <a:off x="3263754" y="5208269"/>
                <a:ext cx="688009" cy="369332"/>
              </a:xfrm>
              <a:prstGeom prst="rect">
                <a:avLst/>
              </a:prstGeom>
              <a:noFill/>
            </p:spPr>
            <p:txBody>
              <a:bodyPr wrap="none" rtlCol="0">
                <a:spAutoFit/>
              </a:bodyPr>
              <a:lstStyle/>
              <a:p>
                <a:r>
                  <a:rPr lang="en-US" dirty="0"/>
                  <a:t>Alder</a:t>
                </a:r>
              </a:p>
            </p:txBody>
          </p:sp>
        </p:grpSp>
        <p:sp>
          <p:nvSpPr>
            <p:cNvPr id="27" name="Freeform: Shape 26">
              <a:extLst>
                <a:ext uri="{FF2B5EF4-FFF2-40B4-BE49-F238E27FC236}">
                  <a16:creationId xmlns:a16="http://schemas.microsoft.com/office/drawing/2014/main" id="{804EBB88-71E2-4E7F-A8B6-6E2011D7EEE2}"/>
                </a:ext>
              </a:extLst>
            </p:cNvPr>
            <p:cNvSpPr/>
            <p:nvPr/>
          </p:nvSpPr>
          <p:spPr>
            <a:xfrm>
              <a:off x="1898073" y="5209310"/>
              <a:ext cx="623454" cy="387927"/>
            </a:xfrm>
            <a:custGeom>
              <a:avLst/>
              <a:gdLst>
                <a:gd name="connsiteX0" fmla="*/ 0 w 623454"/>
                <a:gd name="connsiteY0" fmla="*/ 0 h 387927"/>
                <a:gd name="connsiteX1" fmla="*/ 581891 w 623454"/>
                <a:gd name="connsiteY1" fmla="*/ 27709 h 387927"/>
                <a:gd name="connsiteX2" fmla="*/ 623454 w 623454"/>
                <a:gd name="connsiteY2" fmla="*/ 166254 h 387927"/>
                <a:gd name="connsiteX3" fmla="*/ 512618 w 623454"/>
                <a:gd name="connsiteY3" fmla="*/ 249381 h 387927"/>
                <a:gd name="connsiteX4" fmla="*/ 526472 w 623454"/>
                <a:gd name="connsiteY4" fmla="*/ 387927 h 387927"/>
                <a:gd name="connsiteX5" fmla="*/ 83127 w 623454"/>
                <a:gd name="connsiteY5" fmla="*/ 374072 h 387927"/>
                <a:gd name="connsiteX6" fmla="*/ 27709 w 623454"/>
                <a:gd name="connsiteY6" fmla="*/ 221672 h 387927"/>
                <a:gd name="connsiteX7" fmla="*/ 0 w 623454"/>
                <a:gd name="connsiteY7" fmla="*/ 0 h 38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454" h="387927">
                  <a:moveTo>
                    <a:pt x="0" y="0"/>
                  </a:moveTo>
                  <a:lnTo>
                    <a:pt x="581891" y="27709"/>
                  </a:lnTo>
                  <a:lnTo>
                    <a:pt x="623454" y="166254"/>
                  </a:lnTo>
                  <a:lnTo>
                    <a:pt x="512618" y="249381"/>
                  </a:lnTo>
                  <a:lnTo>
                    <a:pt x="526472" y="387927"/>
                  </a:lnTo>
                  <a:lnTo>
                    <a:pt x="83127" y="374072"/>
                  </a:lnTo>
                  <a:lnTo>
                    <a:pt x="27709" y="221672"/>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CAD31354-7339-4DF7-9EE7-C035EAD88E6E}"/>
                </a:ext>
              </a:extLst>
            </p:cNvPr>
            <p:cNvSpPr txBox="1"/>
            <p:nvPr/>
          </p:nvSpPr>
          <p:spPr>
            <a:xfrm>
              <a:off x="1833209" y="5143181"/>
              <a:ext cx="728789" cy="338554"/>
            </a:xfrm>
            <a:prstGeom prst="rect">
              <a:avLst/>
            </a:prstGeom>
            <a:noFill/>
          </p:spPr>
          <p:txBody>
            <a:bodyPr wrap="none" rtlCol="0">
              <a:spAutoFit/>
            </a:bodyPr>
            <a:lstStyle/>
            <a:p>
              <a:r>
                <a:rPr lang="en-US" sz="1600" b="1" dirty="0">
                  <a:solidFill>
                    <a:schemeClr val="bg1"/>
                  </a:solidFill>
                </a:rPr>
                <a:t>Marsh</a:t>
              </a:r>
            </a:p>
          </p:txBody>
        </p:sp>
      </p:grpSp>
      <p:sp>
        <p:nvSpPr>
          <p:cNvPr id="51" name="TextBox 50">
            <a:extLst>
              <a:ext uri="{FF2B5EF4-FFF2-40B4-BE49-F238E27FC236}">
                <a16:creationId xmlns:a16="http://schemas.microsoft.com/office/drawing/2014/main" id="{FEB4E968-8C9F-4032-AFD5-20A5B73B3886}"/>
              </a:ext>
            </a:extLst>
          </p:cNvPr>
          <p:cNvSpPr txBox="1"/>
          <p:nvPr/>
        </p:nvSpPr>
        <p:spPr>
          <a:xfrm>
            <a:off x="207614" y="573587"/>
            <a:ext cx="11763868" cy="769441"/>
          </a:xfrm>
          <a:prstGeom prst="rect">
            <a:avLst/>
          </a:prstGeom>
          <a:solidFill>
            <a:schemeClr val="tx1"/>
          </a:solidFill>
        </p:spPr>
        <p:txBody>
          <a:bodyPr wrap="square" rtlCol="0">
            <a:spAutoFit/>
          </a:bodyPr>
          <a:lstStyle/>
          <a:p>
            <a:pPr algn="ctr">
              <a:spcBef>
                <a:spcPts val="1200"/>
              </a:spcBef>
              <a:defRPr/>
            </a:pPr>
            <a:r>
              <a:rPr lang="en-US" sz="2400" dirty="0">
                <a:solidFill>
                  <a:srgbClr val="FFFF00"/>
                </a:solidFill>
                <a:latin typeface="Calibri"/>
              </a:rPr>
              <a:t>VELMA animation</a:t>
            </a:r>
            <a:r>
              <a:rPr lang="en-US" sz="2200" dirty="0">
                <a:solidFill>
                  <a:prstClr val="white"/>
                </a:solidFill>
                <a:latin typeface="Calibri"/>
              </a:rPr>
              <a:t>: upland sources &amp; flow paths by which nitrate is flushed to an Oregon salt marsh</a:t>
            </a:r>
          </a:p>
          <a:p>
            <a:pPr algn="ctr">
              <a:defRPr/>
            </a:pPr>
            <a:r>
              <a:rPr lang="en-US" sz="2000" dirty="0">
                <a:solidFill>
                  <a:prstClr val="white"/>
                </a:solidFill>
                <a:latin typeface="Calibri"/>
              </a:rPr>
              <a:t>- </a:t>
            </a:r>
            <a:r>
              <a:rPr lang="en-US" sz="1900" dirty="0">
                <a:solidFill>
                  <a:prstClr val="white"/>
                </a:solidFill>
                <a:latin typeface="Calibri"/>
              </a:rPr>
              <a:t>Nitrate flux arrow size and background color indicate direction and amount of nitrate flushed per day </a:t>
            </a:r>
            <a:r>
              <a:rPr lang="en-US" sz="2000" dirty="0">
                <a:solidFill>
                  <a:prstClr val="white"/>
                </a:solidFill>
                <a:latin typeface="Calibri"/>
              </a:rPr>
              <a:t>- </a:t>
            </a:r>
            <a:endParaRPr lang="en-US" dirty="0">
              <a:solidFill>
                <a:prstClr val="white"/>
              </a:solidFill>
              <a:latin typeface="Calibri"/>
            </a:endParaRPr>
          </a:p>
        </p:txBody>
      </p:sp>
      <p:sp>
        <p:nvSpPr>
          <p:cNvPr id="52" name="TextBox 51">
            <a:extLst>
              <a:ext uri="{FF2B5EF4-FFF2-40B4-BE49-F238E27FC236}">
                <a16:creationId xmlns:a16="http://schemas.microsoft.com/office/drawing/2014/main" id="{74396FB6-265D-460A-A25D-47067E6CAC9B}"/>
              </a:ext>
            </a:extLst>
          </p:cNvPr>
          <p:cNvSpPr txBox="1"/>
          <p:nvPr/>
        </p:nvSpPr>
        <p:spPr>
          <a:xfrm>
            <a:off x="4855409" y="6273932"/>
            <a:ext cx="5027851" cy="323165"/>
          </a:xfrm>
          <a:prstGeom prst="rect">
            <a:avLst/>
          </a:prstGeom>
          <a:noFill/>
        </p:spPr>
        <p:txBody>
          <a:bodyPr wrap="none" rtlCol="0">
            <a:spAutoFit/>
          </a:bodyPr>
          <a:lstStyle/>
          <a:p>
            <a:pPr algn="ctr">
              <a:defRPr/>
            </a:pPr>
            <a:r>
              <a:rPr lang="en-US" sz="1500" b="1" u="sng" dirty="0">
                <a:solidFill>
                  <a:prstClr val="white"/>
                </a:solidFill>
                <a:latin typeface="Calibri"/>
              </a:rPr>
              <a:t>Animation best viewed in Normal View first, then Slide Show</a:t>
            </a:r>
          </a:p>
        </p:txBody>
      </p:sp>
      <p:sp>
        <p:nvSpPr>
          <p:cNvPr id="53" name="TextBox 52">
            <a:extLst>
              <a:ext uri="{FF2B5EF4-FFF2-40B4-BE49-F238E27FC236}">
                <a16:creationId xmlns:a16="http://schemas.microsoft.com/office/drawing/2014/main" id="{EFF4D2B1-900D-4A3B-AE54-187779587FFA}"/>
              </a:ext>
            </a:extLst>
          </p:cNvPr>
          <p:cNvSpPr txBox="1"/>
          <p:nvPr/>
        </p:nvSpPr>
        <p:spPr>
          <a:xfrm>
            <a:off x="6730799" y="5539347"/>
            <a:ext cx="958917" cy="400110"/>
          </a:xfrm>
          <a:prstGeom prst="rect">
            <a:avLst/>
          </a:prstGeom>
          <a:noFill/>
        </p:spPr>
        <p:txBody>
          <a:bodyPr wrap="none" rtlCol="0">
            <a:spAutoFit/>
          </a:bodyPr>
          <a:lstStyle/>
          <a:p>
            <a:r>
              <a:rPr lang="en-US" sz="2000" dirty="0">
                <a:solidFill>
                  <a:schemeClr val="bg1"/>
                </a:solidFill>
              </a:rPr>
              <a:t>Estuary</a:t>
            </a:r>
            <a:endParaRPr lang="en-US" sz="2000" dirty="0">
              <a:solidFill>
                <a:srgbClr val="FFFF00"/>
              </a:solidFill>
            </a:endParaRPr>
          </a:p>
        </p:txBody>
      </p:sp>
      <p:sp>
        <p:nvSpPr>
          <p:cNvPr id="54" name="TextBox 53">
            <a:extLst>
              <a:ext uri="{FF2B5EF4-FFF2-40B4-BE49-F238E27FC236}">
                <a16:creationId xmlns:a16="http://schemas.microsoft.com/office/drawing/2014/main" id="{A224C84A-2AF1-4086-B5B7-C119E5A07913}"/>
              </a:ext>
            </a:extLst>
          </p:cNvPr>
          <p:cNvSpPr txBox="1"/>
          <p:nvPr/>
        </p:nvSpPr>
        <p:spPr>
          <a:xfrm>
            <a:off x="4867464" y="5986845"/>
            <a:ext cx="4964372" cy="369332"/>
          </a:xfrm>
          <a:prstGeom prst="rect">
            <a:avLst/>
          </a:prstGeom>
          <a:noFill/>
        </p:spPr>
        <p:txBody>
          <a:bodyPr wrap="square" rtlCol="0">
            <a:spAutoFit/>
          </a:bodyPr>
          <a:lstStyle/>
          <a:p>
            <a:pPr>
              <a:defRPr/>
            </a:pPr>
            <a:r>
              <a:rPr lang="en-US" b="1" dirty="0">
                <a:solidFill>
                  <a:srgbClr val="FFFF00"/>
                </a:solidFill>
                <a:latin typeface="Calibri"/>
              </a:rPr>
              <a:t>ANIMATION</a:t>
            </a:r>
            <a:r>
              <a:rPr lang="en-US" sz="1600" b="1" dirty="0">
                <a:solidFill>
                  <a:prstClr val="white"/>
                </a:solidFill>
                <a:latin typeface="Calibri"/>
              </a:rPr>
              <a:t> </a:t>
            </a:r>
            <a:r>
              <a:rPr lang="en-US" sz="1600" dirty="0">
                <a:solidFill>
                  <a:prstClr val="white"/>
                </a:solidFill>
                <a:latin typeface="Calibri"/>
              </a:rPr>
              <a:t>– wiggle mouse over image to display start </a:t>
            </a:r>
          </a:p>
        </p:txBody>
      </p:sp>
      <p:sp>
        <p:nvSpPr>
          <p:cNvPr id="55" name="TextBox 54">
            <a:extLst>
              <a:ext uri="{FF2B5EF4-FFF2-40B4-BE49-F238E27FC236}">
                <a16:creationId xmlns:a16="http://schemas.microsoft.com/office/drawing/2014/main" id="{D42C7366-B8FA-4922-869D-F7A69E1A90EB}"/>
              </a:ext>
            </a:extLst>
          </p:cNvPr>
          <p:cNvSpPr txBox="1"/>
          <p:nvPr/>
        </p:nvSpPr>
        <p:spPr>
          <a:xfrm>
            <a:off x="9853448" y="3263196"/>
            <a:ext cx="2324661" cy="3293209"/>
          </a:xfrm>
          <a:prstGeom prst="rect">
            <a:avLst/>
          </a:prstGeom>
          <a:noFill/>
        </p:spPr>
        <p:txBody>
          <a:bodyPr wrap="square" rtlCol="0">
            <a:spAutoFit/>
          </a:bodyPr>
          <a:lstStyle/>
          <a:p>
            <a:r>
              <a:rPr lang="en-US" sz="1600" b="1" dirty="0">
                <a:solidFill>
                  <a:schemeClr val="bg1"/>
                </a:solidFill>
              </a:rPr>
              <a:t>VELMA SUMMARY</a:t>
            </a:r>
          </a:p>
          <a:p>
            <a:pPr marL="171450" indent="-171450">
              <a:spcAft>
                <a:spcPts val="400"/>
              </a:spcAft>
              <a:buFont typeface="Arial" panose="020B0604020202020204" pitchFamily="34" charset="0"/>
              <a:buChar char="•"/>
            </a:pPr>
            <a:r>
              <a:rPr lang="en-US" sz="1300" b="1" dirty="0">
                <a:solidFill>
                  <a:srgbClr val="FFFF00"/>
                </a:solidFill>
              </a:rPr>
              <a:t>October 18 </a:t>
            </a:r>
            <a:r>
              <a:rPr lang="en-US" sz="1300" dirty="0">
                <a:solidFill>
                  <a:schemeClr val="bg1"/>
                </a:solidFill>
              </a:rPr>
              <a:t>overtopping  high tide adds N-rich seawater to marsh.</a:t>
            </a:r>
          </a:p>
          <a:p>
            <a:pPr marL="171450" indent="-171450">
              <a:spcAft>
                <a:spcPts val="400"/>
              </a:spcAft>
              <a:buFont typeface="Arial" panose="020B0604020202020204" pitchFamily="34" charset="0"/>
              <a:buChar char="•"/>
            </a:pPr>
            <a:r>
              <a:rPr lang="en-US" sz="1300" dirty="0">
                <a:solidFill>
                  <a:schemeClr val="bg1"/>
                </a:solidFill>
              </a:rPr>
              <a:t>Fall rains pick up </a:t>
            </a:r>
            <a:r>
              <a:rPr lang="en-US" sz="1300" b="1" dirty="0">
                <a:solidFill>
                  <a:srgbClr val="FFFF00"/>
                </a:solidFill>
              </a:rPr>
              <a:t>October 27</a:t>
            </a:r>
            <a:r>
              <a:rPr lang="en-US" sz="1300" dirty="0">
                <a:solidFill>
                  <a:schemeClr val="bg1"/>
                </a:solidFill>
              </a:rPr>
              <a:t>, mobilizing the alder soil nitrate pool that built up during dry summer months.</a:t>
            </a:r>
          </a:p>
          <a:p>
            <a:pPr marL="171450" indent="-171450">
              <a:spcAft>
                <a:spcPts val="400"/>
              </a:spcAft>
              <a:buFont typeface="Arial" panose="020B0604020202020204" pitchFamily="34" charset="0"/>
              <a:buChar char="•"/>
            </a:pPr>
            <a:r>
              <a:rPr lang="en-US" sz="1300" dirty="0">
                <a:solidFill>
                  <a:schemeClr val="bg1"/>
                </a:solidFill>
              </a:rPr>
              <a:t>Soil column fully saturates after </a:t>
            </a:r>
            <a:r>
              <a:rPr lang="en-US" sz="1300" b="1" dirty="0">
                <a:solidFill>
                  <a:srgbClr val="FFFF00"/>
                </a:solidFill>
              </a:rPr>
              <a:t>November 7</a:t>
            </a:r>
            <a:r>
              <a:rPr lang="en-US" sz="1300" dirty="0">
                <a:solidFill>
                  <a:schemeClr val="bg1"/>
                </a:solidFill>
              </a:rPr>
              <a:t>, accelerating nitrate flushing.</a:t>
            </a:r>
          </a:p>
          <a:p>
            <a:pPr marL="171450" indent="-171450">
              <a:spcAft>
                <a:spcPts val="400"/>
              </a:spcAft>
              <a:buFont typeface="Arial" panose="020B0604020202020204" pitchFamily="34" charset="0"/>
              <a:buChar char="•"/>
            </a:pPr>
            <a:r>
              <a:rPr lang="en-US" sz="1300" dirty="0">
                <a:solidFill>
                  <a:schemeClr val="bg1"/>
                </a:solidFill>
              </a:rPr>
              <a:t>A small patch of old Douglas fir just below the alder helps buffer the nitrate hotspot at the marsh edge.</a:t>
            </a:r>
          </a:p>
        </p:txBody>
      </p:sp>
      <p:sp>
        <p:nvSpPr>
          <p:cNvPr id="11" name="TextBox 10">
            <a:extLst>
              <a:ext uri="{FF2B5EF4-FFF2-40B4-BE49-F238E27FC236}">
                <a16:creationId xmlns:a16="http://schemas.microsoft.com/office/drawing/2014/main" id="{33EB63A0-8A8B-4134-AB4D-B0AEE76F0080}"/>
              </a:ext>
            </a:extLst>
          </p:cNvPr>
          <p:cNvSpPr txBox="1"/>
          <p:nvPr/>
        </p:nvSpPr>
        <p:spPr>
          <a:xfrm>
            <a:off x="9306276" y="4385229"/>
            <a:ext cx="506704" cy="1223412"/>
          </a:xfrm>
          <a:prstGeom prst="rect">
            <a:avLst/>
          </a:prstGeom>
          <a:solidFill>
            <a:schemeClr val="tx1"/>
          </a:solidFill>
        </p:spPr>
        <p:txBody>
          <a:bodyPr wrap="square" lIns="0" tIns="0" rIns="0" rtlCol="0">
            <a:spAutoFit/>
          </a:bodyPr>
          <a:lstStyle/>
          <a:p>
            <a:pPr>
              <a:spcAft>
                <a:spcPts val="2700"/>
              </a:spcAft>
            </a:pPr>
            <a:r>
              <a:rPr lang="en-US" sz="1050" dirty="0">
                <a:solidFill>
                  <a:schemeClr val="bg1"/>
                </a:solidFill>
              </a:rPr>
              <a:t>0.010  </a:t>
            </a:r>
          </a:p>
          <a:p>
            <a:pPr>
              <a:spcAft>
                <a:spcPts val="2700"/>
              </a:spcAft>
            </a:pPr>
            <a:r>
              <a:rPr lang="en-US" sz="1050" dirty="0">
                <a:solidFill>
                  <a:schemeClr val="bg1"/>
                </a:solidFill>
              </a:rPr>
              <a:t>0.008</a:t>
            </a:r>
          </a:p>
          <a:p>
            <a:pPr>
              <a:spcAft>
                <a:spcPts val="2700"/>
              </a:spcAft>
            </a:pPr>
            <a:r>
              <a:rPr lang="en-US" sz="1050" dirty="0">
                <a:solidFill>
                  <a:schemeClr val="bg1"/>
                </a:solidFill>
              </a:rPr>
              <a:t>0.000</a:t>
            </a:r>
          </a:p>
        </p:txBody>
      </p:sp>
      <p:sp>
        <p:nvSpPr>
          <p:cNvPr id="6" name="Slide Number Placeholder 5">
            <a:extLst>
              <a:ext uri="{FF2B5EF4-FFF2-40B4-BE49-F238E27FC236}">
                <a16:creationId xmlns:a16="http://schemas.microsoft.com/office/drawing/2014/main" id="{1DBEBD9B-A5EE-4EE7-9BC4-C662C4D15DCE}"/>
              </a:ext>
            </a:extLst>
          </p:cNvPr>
          <p:cNvSpPr>
            <a:spLocks noGrp="1"/>
          </p:cNvSpPr>
          <p:nvPr>
            <p:ph type="sldNum" sz="quarter" idx="12"/>
          </p:nvPr>
        </p:nvSpPr>
        <p:spPr/>
        <p:txBody>
          <a:bodyPr/>
          <a:lstStyle/>
          <a:p>
            <a:fld id="{86F9EFF2-DF63-40F5-BBEC-44A3FDA193BA}" type="slidenum">
              <a:rPr lang="en-US" smtClean="0"/>
              <a:t>26</a:t>
            </a:fld>
            <a:endParaRPr lang="en-US" dirty="0"/>
          </a:p>
        </p:txBody>
      </p:sp>
    </p:spTree>
    <p:extLst>
      <p:ext uri="{BB962C8B-B14F-4D97-AF65-F5344CB8AC3E}">
        <p14:creationId xmlns:p14="http://schemas.microsoft.com/office/powerpoint/2010/main" val="28616566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fullScrn="1">
              <p:cMediaNode vol="80000">
                <p:cTn id="13"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5931" y="1512243"/>
            <a:ext cx="47459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ED95FD-BF63-4A99-A19E-1EC3EBD2E0B0}"/>
              </a:ext>
            </a:extLst>
          </p:cNvPr>
          <p:cNvSpPr txBox="1"/>
          <p:nvPr/>
        </p:nvSpPr>
        <p:spPr>
          <a:xfrm>
            <a:off x="4818721" y="651099"/>
            <a:ext cx="7249454" cy="707886"/>
          </a:xfrm>
          <a:prstGeom prst="rect">
            <a:avLst/>
          </a:prstGeom>
          <a:noFill/>
        </p:spPr>
        <p:txBody>
          <a:bodyPr wrap="square" rtlCol="0">
            <a:spAutoFit/>
          </a:bodyPr>
          <a:lstStyle/>
          <a:p>
            <a:pPr algn="ctr"/>
            <a:r>
              <a:rPr lang="en-US" sz="2000" dirty="0">
                <a:ea typeface="Microsoft Sans Serif" panose="020B0604020202020204" pitchFamily="34" charset="0"/>
                <a:cs typeface="Microsoft Sans Serif" panose="020B0604020202020204" pitchFamily="34" charset="0"/>
              </a:rPr>
              <a:t>VELMA Results Illustrate How Hillslope Hydrologic Connectivity Controls Stream Flow and Nutrient Loads</a:t>
            </a:r>
            <a:endParaRPr lang="en-US" dirty="0">
              <a:ea typeface="Microsoft Sans Serif" panose="020B0604020202020204" pitchFamily="34" charset="0"/>
              <a:cs typeface="Microsoft Sans Serif" panose="020B0604020202020204" pitchFamily="34" charset="0"/>
            </a:endParaRPr>
          </a:p>
        </p:txBody>
      </p:sp>
      <p:sp>
        <p:nvSpPr>
          <p:cNvPr id="34" name="TextBox 33">
            <a:extLst>
              <a:ext uri="{FF2B5EF4-FFF2-40B4-BE49-F238E27FC236}">
                <a16:creationId xmlns:a16="http://schemas.microsoft.com/office/drawing/2014/main" id="{6D359C63-9354-4557-85B0-757E4E641B31}"/>
              </a:ext>
            </a:extLst>
          </p:cNvPr>
          <p:cNvSpPr txBox="1"/>
          <p:nvPr/>
        </p:nvSpPr>
        <p:spPr>
          <a:xfrm>
            <a:off x="128007" y="692501"/>
            <a:ext cx="4603986"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006" y="1977795"/>
            <a:ext cx="4498809" cy="4662815"/>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sz="1400" dirty="0">
                <a:solidFill>
                  <a:schemeClr val="bg1"/>
                </a:solidFill>
              </a:rPr>
              <a:t>Stream nutrient loads are seasonally variable and highly sensitive to storm events that flush nutrients and contaminants from hillslopes to streams.</a:t>
            </a:r>
          </a:p>
          <a:p>
            <a:pPr marL="285750" indent="-285750">
              <a:spcBef>
                <a:spcPts val="1200"/>
              </a:spcBef>
              <a:buFont typeface="Arial" panose="020B0604020202020204" pitchFamily="34" charset="0"/>
              <a:buChar char="•"/>
            </a:pPr>
            <a:r>
              <a:rPr lang="en-US" sz="1400" dirty="0">
                <a:solidFill>
                  <a:schemeClr val="bg1"/>
                </a:solidFill>
              </a:rPr>
              <a:t>VELMA captures this spatial and temporal variability by simulating how hillslope hydrological connectivity (degree of saturation) controls flushing of nutrients from any source along hillslopes.</a:t>
            </a:r>
          </a:p>
          <a:p>
            <a:pPr marL="285750" indent="-285750">
              <a:spcBef>
                <a:spcPts val="1200"/>
              </a:spcBef>
              <a:buFont typeface="Arial" panose="020B0604020202020204" pitchFamily="34" charset="0"/>
              <a:buChar char="•"/>
            </a:pPr>
            <a:r>
              <a:rPr lang="en-US" sz="1400" dirty="0">
                <a:solidFill>
                  <a:schemeClr val="bg1"/>
                </a:solidFill>
              </a:rPr>
              <a:t>The two frames at right for October 28 and November 12 illustrate how VELMA captures this well-established nutrient flushing mechanism. (Stieglitz et al. (2003) describe the underlying principals: </a:t>
            </a:r>
            <a:r>
              <a:rPr lang="en-US" sz="1200" dirty="0">
                <a:solidFill>
                  <a:schemeClr val="bg1"/>
                </a:solidFill>
                <a:hlinkClick r:id="rId2">
                  <a:extLst>
                    <a:ext uri="{A12FA001-AC4F-418D-AE19-62706E023703}">
                      <ahyp:hlinkClr xmlns:ahyp="http://schemas.microsoft.com/office/drawing/2018/hyperlinkcolor" val="tx"/>
                    </a:ext>
                  </a:extLst>
                </a:hlinkClick>
              </a:rPr>
              <a:t>https://agupubs.onlinelibrary.wiley.com/doi/full/10.1029/2003GB002041</a:t>
            </a:r>
            <a:r>
              <a:rPr lang="en-US" sz="1200" dirty="0">
                <a:solidFill>
                  <a:schemeClr val="bg1"/>
                </a:solidFill>
              </a:rPr>
              <a:t>).</a:t>
            </a:r>
          </a:p>
          <a:p>
            <a:pPr marL="285750" indent="-285750">
              <a:spcBef>
                <a:spcPts val="1200"/>
              </a:spcBef>
              <a:buFont typeface="Arial" panose="020B0604020202020204" pitchFamily="34" charset="0"/>
              <a:buChar char="•"/>
            </a:pPr>
            <a:r>
              <a:rPr lang="en-US" sz="1400" dirty="0">
                <a:solidFill>
                  <a:schemeClr val="bg1"/>
                </a:solidFill>
              </a:rPr>
              <a:t>The </a:t>
            </a:r>
            <a:r>
              <a:rPr lang="en-US" sz="1400" u="sng" dirty="0">
                <a:solidFill>
                  <a:schemeClr val="bg1"/>
                </a:solidFill>
              </a:rPr>
              <a:t>timing</a:t>
            </a:r>
            <a:r>
              <a:rPr lang="en-US" sz="1400" dirty="0">
                <a:solidFill>
                  <a:schemeClr val="bg1"/>
                </a:solidFill>
              </a:rPr>
              <a:t> of hillslope flushing of pollutants is a threat to salmon returning to spawn in Puget Sound watersheds and to the marine food web.</a:t>
            </a:r>
          </a:p>
          <a:p>
            <a:pPr marL="285750" indent="-285750">
              <a:spcBef>
                <a:spcPts val="600"/>
              </a:spcBef>
              <a:buFont typeface="Arial" panose="020B0604020202020204" pitchFamily="34" charset="0"/>
              <a:buChar char="•"/>
            </a:pPr>
            <a:r>
              <a:rPr lang="en-US" sz="1400" b="1" dirty="0">
                <a:solidFill>
                  <a:schemeClr val="bg1"/>
                </a:solidFill>
              </a:rPr>
              <a:t>Note: In Slide Show View, click on the slide to reveal the frame for November 12 (page 2 of 2), when fall rains activate hillslope flushing of nitrate.</a:t>
            </a:r>
          </a:p>
        </p:txBody>
      </p:sp>
      <p:pic>
        <p:nvPicPr>
          <p:cNvPr id="42" name="Picture 41">
            <a:extLst>
              <a:ext uri="{FF2B5EF4-FFF2-40B4-BE49-F238E27FC236}">
                <a16:creationId xmlns:a16="http://schemas.microsoft.com/office/drawing/2014/main" id="{9B289D6E-68D2-4DD7-9A2C-54112C3BFA03}"/>
              </a:ext>
            </a:extLst>
          </p:cNvPr>
          <p:cNvPicPr>
            <a:picLocks noChangeAspect="1"/>
          </p:cNvPicPr>
          <p:nvPr/>
        </p:nvPicPr>
        <p:blipFill>
          <a:blip r:embed="rId3"/>
          <a:stretch>
            <a:fillRect/>
          </a:stretch>
        </p:blipFill>
        <p:spPr>
          <a:xfrm>
            <a:off x="181178" y="5939454"/>
            <a:ext cx="246319" cy="414380"/>
          </a:xfrm>
          <a:prstGeom prst="rect">
            <a:avLst/>
          </a:prstGeom>
        </p:spPr>
      </p:pic>
      <p:grpSp>
        <p:nvGrpSpPr>
          <p:cNvPr id="47" name="Group 46">
            <a:extLst>
              <a:ext uri="{FF2B5EF4-FFF2-40B4-BE49-F238E27FC236}">
                <a16:creationId xmlns:a16="http://schemas.microsoft.com/office/drawing/2014/main" id="{734733AF-8A14-49E9-ABCC-7285944931AA}"/>
              </a:ext>
            </a:extLst>
          </p:cNvPr>
          <p:cNvGrpSpPr/>
          <p:nvPr/>
        </p:nvGrpSpPr>
        <p:grpSpPr>
          <a:xfrm>
            <a:off x="4943678" y="1409581"/>
            <a:ext cx="7067144" cy="5279708"/>
            <a:chOff x="4943678" y="1409581"/>
            <a:chExt cx="7067144" cy="5279708"/>
          </a:xfrm>
        </p:grpSpPr>
        <p:grpSp>
          <p:nvGrpSpPr>
            <p:cNvPr id="40" name="Group 39">
              <a:extLst>
                <a:ext uri="{FF2B5EF4-FFF2-40B4-BE49-F238E27FC236}">
                  <a16:creationId xmlns:a16="http://schemas.microsoft.com/office/drawing/2014/main" id="{C523DE32-DD05-4B8F-9DD0-2BA3D8888B1B}"/>
                </a:ext>
              </a:extLst>
            </p:cNvPr>
            <p:cNvGrpSpPr/>
            <p:nvPr/>
          </p:nvGrpSpPr>
          <p:grpSpPr>
            <a:xfrm>
              <a:off x="4943678" y="1409581"/>
              <a:ext cx="7067144" cy="5279708"/>
              <a:chOff x="4943678" y="1333381"/>
              <a:chExt cx="7067144" cy="5279708"/>
            </a:xfrm>
          </p:grpSpPr>
          <p:grpSp>
            <p:nvGrpSpPr>
              <p:cNvPr id="30" name="Group 29">
                <a:extLst>
                  <a:ext uri="{FF2B5EF4-FFF2-40B4-BE49-F238E27FC236}">
                    <a16:creationId xmlns:a16="http://schemas.microsoft.com/office/drawing/2014/main" id="{98FF5777-A51C-4582-BD5D-B141F9CCC2E5}"/>
                  </a:ext>
                </a:extLst>
              </p:cNvPr>
              <p:cNvGrpSpPr/>
              <p:nvPr/>
            </p:nvGrpSpPr>
            <p:grpSpPr>
              <a:xfrm>
                <a:off x="4943678" y="1339650"/>
                <a:ext cx="7067144" cy="5273439"/>
                <a:chOff x="-2484609" y="1497320"/>
                <a:chExt cx="7067144" cy="5273439"/>
              </a:xfrm>
            </p:grpSpPr>
            <p:pic>
              <p:nvPicPr>
                <p:cNvPr id="23" name="Picture 22">
                  <a:extLst>
                    <a:ext uri="{FF2B5EF4-FFF2-40B4-BE49-F238E27FC236}">
                      <a16:creationId xmlns:a16="http://schemas.microsoft.com/office/drawing/2014/main" id="{02CBCBEB-A7BB-435A-A38B-65A9106E2C3D}"/>
                    </a:ext>
                  </a:extLst>
                </p:cNvPr>
                <p:cNvPicPr>
                  <a:picLocks noChangeAspect="1"/>
                </p:cNvPicPr>
                <p:nvPr/>
              </p:nvPicPr>
              <p:blipFill>
                <a:blip r:embed="rId4"/>
                <a:stretch>
                  <a:fillRect/>
                </a:stretch>
              </p:blipFill>
              <p:spPr>
                <a:xfrm>
                  <a:off x="-2484092" y="1498916"/>
                  <a:ext cx="7066627" cy="5271843"/>
                </a:xfrm>
                <a:prstGeom prst="rect">
                  <a:avLst/>
                </a:prstGeom>
              </p:spPr>
            </p:pic>
            <p:sp>
              <p:nvSpPr>
                <p:cNvPr id="24" name="Rectangle 23">
                  <a:extLst>
                    <a:ext uri="{FF2B5EF4-FFF2-40B4-BE49-F238E27FC236}">
                      <a16:creationId xmlns:a16="http://schemas.microsoft.com/office/drawing/2014/main" id="{4F9DB543-9018-4847-9A8B-A63474DF71ED}"/>
                    </a:ext>
                  </a:extLst>
                </p:cNvPr>
                <p:cNvSpPr/>
                <p:nvPr/>
              </p:nvSpPr>
              <p:spPr>
                <a:xfrm>
                  <a:off x="-2484609" y="1497320"/>
                  <a:ext cx="3503206" cy="2265055"/>
                </a:xfrm>
                <a:prstGeom prst="rect">
                  <a:avLst/>
                </a:prstGeom>
                <a:solidFill>
                  <a:srgbClr val="7671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2649779-FB3E-4794-A87C-3BDD176749EA}"/>
                    </a:ext>
                  </a:extLst>
                </p:cNvPr>
                <p:cNvSpPr txBox="1"/>
                <p:nvPr/>
              </p:nvSpPr>
              <p:spPr>
                <a:xfrm>
                  <a:off x="-2293233" y="1531577"/>
                  <a:ext cx="3216354" cy="2239074"/>
                </a:xfrm>
                <a:prstGeom prst="rect">
                  <a:avLst/>
                </a:prstGeom>
                <a:noFill/>
              </p:spPr>
              <p:txBody>
                <a:bodyPr wrap="square" rtlCol="0">
                  <a:spAutoFit/>
                </a:bodyPr>
                <a:lstStyle/>
                <a:p>
                  <a:r>
                    <a:rPr lang="en-US" sz="1550" dirty="0">
                      <a:solidFill>
                        <a:schemeClr val="bg1"/>
                      </a:solidFill>
                    </a:rPr>
                    <a:t>In this November 12th scene, the first major precipitation event of the wet season (green line in middle frame) results in extensive soil saturation along hillslopes, triggering hydrologic connectivity (blue zones, upper right) and the first significant flush of water and nutrients to the stream (spikes in middle and lower frames)</a:t>
                  </a:r>
                </a:p>
              </p:txBody>
            </p:sp>
          </p:grpSp>
          <p:sp>
            <p:nvSpPr>
              <p:cNvPr id="38" name="TextBox 37">
                <a:extLst>
                  <a:ext uri="{FF2B5EF4-FFF2-40B4-BE49-F238E27FC236}">
                    <a16:creationId xmlns:a16="http://schemas.microsoft.com/office/drawing/2014/main" id="{9832E54C-5DEC-4308-BDEF-CBA08E594940}"/>
                  </a:ext>
                </a:extLst>
              </p:cNvPr>
              <p:cNvSpPr txBox="1"/>
              <p:nvPr/>
            </p:nvSpPr>
            <p:spPr>
              <a:xfrm>
                <a:off x="10892182" y="1333381"/>
                <a:ext cx="1118640" cy="338554"/>
              </a:xfrm>
              <a:prstGeom prst="rect">
                <a:avLst/>
              </a:prstGeom>
              <a:noFill/>
            </p:spPr>
            <p:txBody>
              <a:bodyPr wrap="none" rtlCol="0">
                <a:spAutoFit/>
              </a:bodyPr>
              <a:lstStyle/>
              <a:p>
                <a:r>
                  <a:rPr lang="en-US" sz="1600" b="1" dirty="0">
                    <a:solidFill>
                      <a:schemeClr val="bg1"/>
                    </a:solidFill>
                  </a:rPr>
                  <a:t>page 2 of 2</a:t>
                </a:r>
              </a:p>
            </p:txBody>
          </p:sp>
        </p:grpSp>
        <p:sp>
          <p:nvSpPr>
            <p:cNvPr id="46" name="TextBox 45">
              <a:extLst>
                <a:ext uri="{FF2B5EF4-FFF2-40B4-BE49-F238E27FC236}">
                  <a16:creationId xmlns:a16="http://schemas.microsoft.com/office/drawing/2014/main" id="{78BC487F-7EB9-4519-9448-26F193FE7415}"/>
                </a:ext>
              </a:extLst>
            </p:cNvPr>
            <p:cNvSpPr txBox="1"/>
            <p:nvPr/>
          </p:nvSpPr>
          <p:spPr>
            <a:xfrm>
              <a:off x="9742613" y="2470609"/>
              <a:ext cx="1621267" cy="646331"/>
            </a:xfrm>
            <a:prstGeom prst="rect">
              <a:avLst/>
            </a:prstGeom>
            <a:noFill/>
          </p:spPr>
          <p:txBody>
            <a:bodyPr wrap="square" rtlCol="0">
              <a:spAutoFit/>
            </a:bodyPr>
            <a:lstStyle/>
            <a:p>
              <a:pPr algn="ctr"/>
              <a:r>
                <a:rPr lang="en-US" b="1" dirty="0">
                  <a:solidFill>
                    <a:schemeClr val="bg1"/>
                  </a:solidFill>
                </a:rPr>
                <a:t>Saturated</a:t>
              </a:r>
              <a:r>
                <a:rPr lang="en-US" sz="1600" b="1" dirty="0">
                  <a:solidFill>
                    <a:schemeClr val="bg1"/>
                  </a:solidFill>
                </a:rPr>
                <a:t> </a:t>
              </a:r>
              <a:r>
                <a:rPr lang="en-US" b="1" dirty="0">
                  <a:solidFill>
                    <a:schemeClr val="bg1"/>
                  </a:solidFill>
                </a:rPr>
                <a:t>Hillslopes</a:t>
              </a:r>
              <a:endParaRPr lang="en-US" sz="1600" b="1" dirty="0">
                <a:solidFill>
                  <a:schemeClr val="bg1"/>
                </a:solidFill>
              </a:endParaRPr>
            </a:p>
          </p:txBody>
        </p:sp>
      </p:grpSp>
      <p:grpSp>
        <p:nvGrpSpPr>
          <p:cNvPr id="45" name="Group 44">
            <a:extLst>
              <a:ext uri="{FF2B5EF4-FFF2-40B4-BE49-F238E27FC236}">
                <a16:creationId xmlns:a16="http://schemas.microsoft.com/office/drawing/2014/main" id="{E2C942A9-5F4A-481B-9AAF-2B15C96F76F2}"/>
              </a:ext>
            </a:extLst>
          </p:cNvPr>
          <p:cNvGrpSpPr/>
          <p:nvPr/>
        </p:nvGrpSpPr>
        <p:grpSpPr>
          <a:xfrm>
            <a:off x="4925406" y="1415787"/>
            <a:ext cx="7062866" cy="5273502"/>
            <a:chOff x="4943678" y="1415787"/>
            <a:chExt cx="7062866" cy="5273502"/>
          </a:xfrm>
        </p:grpSpPr>
        <p:grpSp>
          <p:nvGrpSpPr>
            <p:cNvPr id="39" name="Group 38">
              <a:extLst>
                <a:ext uri="{FF2B5EF4-FFF2-40B4-BE49-F238E27FC236}">
                  <a16:creationId xmlns:a16="http://schemas.microsoft.com/office/drawing/2014/main" id="{BDEF3323-826D-4661-A923-63E0F09E865D}"/>
                </a:ext>
              </a:extLst>
            </p:cNvPr>
            <p:cNvGrpSpPr/>
            <p:nvPr/>
          </p:nvGrpSpPr>
          <p:grpSpPr>
            <a:xfrm>
              <a:off x="4943678" y="1415787"/>
              <a:ext cx="7062866" cy="5273502"/>
              <a:chOff x="-1032256" y="1339587"/>
              <a:chExt cx="7062866" cy="5273502"/>
            </a:xfrm>
          </p:grpSpPr>
          <p:grpSp>
            <p:nvGrpSpPr>
              <p:cNvPr id="33" name="Group 32">
                <a:extLst>
                  <a:ext uri="{FF2B5EF4-FFF2-40B4-BE49-F238E27FC236}">
                    <a16:creationId xmlns:a16="http://schemas.microsoft.com/office/drawing/2014/main" id="{70C1C04A-BEBB-4BD5-93D9-907717CC3332}"/>
                  </a:ext>
                </a:extLst>
              </p:cNvPr>
              <p:cNvGrpSpPr/>
              <p:nvPr/>
            </p:nvGrpSpPr>
            <p:grpSpPr>
              <a:xfrm>
                <a:off x="-1032256" y="1339587"/>
                <a:ext cx="7062866" cy="5273502"/>
                <a:chOff x="4964519" y="1339587"/>
                <a:chExt cx="7062866" cy="5273502"/>
              </a:xfrm>
            </p:grpSpPr>
            <p:grpSp>
              <p:nvGrpSpPr>
                <p:cNvPr id="28" name="Group 27">
                  <a:extLst>
                    <a:ext uri="{FF2B5EF4-FFF2-40B4-BE49-F238E27FC236}">
                      <a16:creationId xmlns:a16="http://schemas.microsoft.com/office/drawing/2014/main" id="{EF604982-44F4-4BCB-8779-47418587998B}"/>
                    </a:ext>
                  </a:extLst>
                </p:cNvPr>
                <p:cNvGrpSpPr/>
                <p:nvPr/>
              </p:nvGrpSpPr>
              <p:grpSpPr>
                <a:xfrm>
                  <a:off x="4964519" y="1339587"/>
                  <a:ext cx="7062866" cy="5273502"/>
                  <a:chOff x="4964519" y="1339587"/>
                  <a:chExt cx="7062866" cy="5273502"/>
                </a:xfrm>
              </p:grpSpPr>
              <p:grpSp>
                <p:nvGrpSpPr>
                  <p:cNvPr id="26" name="Group 25">
                    <a:extLst>
                      <a:ext uri="{FF2B5EF4-FFF2-40B4-BE49-F238E27FC236}">
                        <a16:creationId xmlns:a16="http://schemas.microsoft.com/office/drawing/2014/main" id="{04EFE0E7-424C-400A-A641-8E146A4739DD}"/>
                      </a:ext>
                    </a:extLst>
                  </p:cNvPr>
                  <p:cNvGrpSpPr/>
                  <p:nvPr/>
                </p:nvGrpSpPr>
                <p:grpSpPr>
                  <a:xfrm>
                    <a:off x="4964519" y="1339587"/>
                    <a:ext cx="7062866" cy="5273502"/>
                    <a:chOff x="4964519" y="1339587"/>
                    <a:chExt cx="7062866" cy="5273502"/>
                  </a:xfrm>
                </p:grpSpPr>
                <p:pic>
                  <p:nvPicPr>
                    <p:cNvPr id="22" name="Picture 21">
                      <a:extLst>
                        <a:ext uri="{FF2B5EF4-FFF2-40B4-BE49-F238E27FC236}">
                          <a16:creationId xmlns:a16="http://schemas.microsoft.com/office/drawing/2014/main" id="{78300E5A-1647-408D-9489-071E4342DA09}"/>
                        </a:ext>
                      </a:extLst>
                    </p:cNvPr>
                    <p:cNvPicPr>
                      <a:picLocks noChangeAspect="1"/>
                    </p:cNvPicPr>
                    <p:nvPr/>
                  </p:nvPicPr>
                  <p:blipFill>
                    <a:blip r:embed="rId5"/>
                    <a:stretch>
                      <a:fillRect/>
                    </a:stretch>
                  </p:blipFill>
                  <p:spPr>
                    <a:xfrm>
                      <a:off x="4964519" y="1339587"/>
                      <a:ext cx="7062866" cy="5273502"/>
                    </a:xfrm>
                    <a:prstGeom prst="rect">
                      <a:avLst/>
                    </a:prstGeom>
                  </p:spPr>
                </p:pic>
                <p:sp>
                  <p:nvSpPr>
                    <p:cNvPr id="11" name="Rectangle 10">
                      <a:extLst>
                        <a:ext uri="{FF2B5EF4-FFF2-40B4-BE49-F238E27FC236}">
                          <a16:creationId xmlns:a16="http://schemas.microsoft.com/office/drawing/2014/main" id="{415D817A-8B0F-4BC5-961A-592357EF49BE}"/>
                        </a:ext>
                      </a:extLst>
                    </p:cNvPr>
                    <p:cNvSpPr/>
                    <p:nvPr/>
                  </p:nvSpPr>
                  <p:spPr>
                    <a:xfrm>
                      <a:off x="4964519" y="1343025"/>
                      <a:ext cx="3503206" cy="22479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ABD6BE1-343C-4DCB-ADFF-53FDADFAA606}"/>
                      </a:ext>
                    </a:extLst>
                  </p:cNvPr>
                  <p:cNvSpPr txBox="1"/>
                  <p:nvPr/>
                </p:nvSpPr>
                <p:spPr>
                  <a:xfrm>
                    <a:off x="5095875" y="1362955"/>
                    <a:ext cx="3381375" cy="2239074"/>
                  </a:xfrm>
                  <a:prstGeom prst="rect">
                    <a:avLst/>
                  </a:prstGeom>
                  <a:noFill/>
                </p:spPr>
                <p:txBody>
                  <a:bodyPr wrap="square" rtlCol="0">
                    <a:spAutoFit/>
                  </a:bodyPr>
                  <a:lstStyle/>
                  <a:p>
                    <a:r>
                      <a:rPr lang="en-US" sz="1550" dirty="0">
                        <a:solidFill>
                          <a:schemeClr val="bg1"/>
                        </a:solidFill>
                      </a:rPr>
                      <a:t>Nutrient loads to streams are highly sensitive hydrologic connectivity along hillslopes. In this October 28th scene, dry season hillslopes (upper right frame) are hydrologically disconnected, such that initial fall rains are insufficient to saturate hillslopes and activate transport of water (middle frame) and soil nutrients to streams (lower frame).</a:t>
                    </a:r>
                  </a:p>
                </p:txBody>
              </p:sp>
            </p:grpSp>
            <p:sp>
              <p:nvSpPr>
                <p:cNvPr id="32" name="TextBox 31">
                  <a:extLst>
                    <a:ext uri="{FF2B5EF4-FFF2-40B4-BE49-F238E27FC236}">
                      <a16:creationId xmlns:a16="http://schemas.microsoft.com/office/drawing/2014/main" id="{AAA33C7D-82DB-42D1-8CFE-826268408866}"/>
                    </a:ext>
                  </a:extLst>
                </p:cNvPr>
                <p:cNvSpPr txBox="1"/>
                <p:nvPr/>
              </p:nvSpPr>
              <p:spPr>
                <a:xfrm>
                  <a:off x="8534174" y="1753353"/>
                  <a:ext cx="1621267" cy="523220"/>
                </a:xfrm>
                <a:prstGeom prst="rect">
                  <a:avLst/>
                </a:prstGeom>
                <a:noFill/>
              </p:spPr>
              <p:txBody>
                <a:bodyPr wrap="square" rtlCol="0">
                  <a:spAutoFit/>
                </a:bodyPr>
                <a:lstStyle/>
                <a:p>
                  <a:pPr algn="ctr"/>
                  <a:r>
                    <a:rPr lang="en-US" sz="1400" dirty="0">
                      <a:solidFill>
                        <a:schemeClr val="bg1"/>
                      </a:solidFill>
                    </a:rPr>
                    <a:t>HJ Andrews Forest, Oregon - 64 km</a:t>
                  </a:r>
                  <a:r>
                    <a:rPr lang="en-US" sz="1400" baseline="30000" dirty="0">
                      <a:solidFill>
                        <a:schemeClr val="bg1"/>
                      </a:solidFill>
                    </a:rPr>
                    <a:t>2</a:t>
                  </a:r>
                  <a:endParaRPr lang="en-US" sz="1400" dirty="0">
                    <a:solidFill>
                      <a:schemeClr val="bg1"/>
                    </a:solidFill>
                  </a:endParaRPr>
                </a:p>
              </p:txBody>
            </p:sp>
          </p:grpSp>
          <p:sp>
            <p:nvSpPr>
              <p:cNvPr id="35" name="TextBox 34">
                <a:extLst>
                  <a:ext uri="{FF2B5EF4-FFF2-40B4-BE49-F238E27FC236}">
                    <a16:creationId xmlns:a16="http://schemas.microsoft.com/office/drawing/2014/main" id="{0F78A4D7-2089-4F13-A69A-95B5CB1CA694}"/>
                  </a:ext>
                </a:extLst>
              </p:cNvPr>
              <p:cNvSpPr txBox="1"/>
              <p:nvPr/>
            </p:nvSpPr>
            <p:spPr>
              <a:xfrm>
                <a:off x="4862185" y="1339587"/>
                <a:ext cx="1118640" cy="338554"/>
              </a:xfrm>
              <a:prstGeom prst="rect">
                <a:avLst/>
              </a:prstGeom>
              <a:noFill/>
            </p:spPr>
            <p:txBody>
              <a:bodyPr wrap="none" rtlCol="0">
                <a:spAutoFit/>
              </a:bodyPr>
              <a:lstStyle/>
              <a:p>
                <a:r>
                  <a:rPr lang="en-US" sz="1600" b="1" dirty="0">
                    <a:solidFill>
                      <a:schemeClr val="bg1"/>
                    </a:solidFill>
                  </a:rPr>
                  <a:t>page 1 of 2</a:t>
                </a:r>
              </a:p>
            </p:txBody>
          </p:sp>
        </p:grpSp>
        <p:sp>
          <p:nvSpPr>
            <p:cNvPr id="43" name="TextBox 42">
              <a:extLst>
                <a:ext uri="{FF2B5EF4-FFF2-40B4-BE49-F238E27FC236}">
                  <a16:creationId xmlns:a16="http://schemas.microsoft.com/office/drawing/2014/main" id="{9790DEA8-DF54-4801-8BB7-1E134C5CC977}"/>
                </a:ext>
              </a:extLst>
            </p:cNvPr>
            <p:cNvSpPr txBox="1"/>
            <p:nvPr/>
          </p:nvSpPr>
          <p:spPr>
            <a:xfrm>
              <a:off x="9776172" y="2470609"/>
              <a:ext cx="1621267" cy="646331"/>
            </a:xfrm>
            <a:prstGeom prst="rect">
              <a:avLst/>
            </a:prstGeom>
            <a:noFill/>
          </p:spPr>
          <p:txBody>
            <a:bodyPr wrap="square" rtlCol="0">
              <a:spAutoFit/>
            </a:bodyPr>
            <a:lstStyle/>
            <a:p>
              <a:pPr algn="ctr"/>
              <a:r>
                <a:rPr lang="en-US" b="1" dirty="0">
                  <a:solidFill>
                    <a:schemeClr val="bg1"/>
                  </a:solidFill>
                </a:rPr>
                <a:t>Unsaturated Hillslopes</a:t>
              </a:r>
            </a:p>
          </p:txBody>
        </p:sp>
      </p:grpSp>
      <p:sp>
        <p:nvSpPr>
          <p:cNvPr id="36" name="TextBox 35">
            <a:extLst>
              <a:ext uri="{FF2B5EF4-FFF2-40B4-BE49-F238E27FC236}">
                <a16:creationId xmlns:a16="http://schemas.microsoft.com/office/drawing/2014/main" id="{F42B087D-5916-41CA-A170-D0312A8509E6}"/>
              </a:ext>
            </a:extLst>
          </p:cNvPr>
          <p:cNvSpPr txBox="1"/>
          <p:nvPr/>
        </p:nvSpPr>
        <p:spPr>
          <a:xfrm>
            <a:off x="13883" y="1646140"/>
            <a:ext cx="4602350"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N Loads &amp; Hydrologic Connectivity</a:t>
            </a:r>
          </a:p>
        </p:txBody>
      </p:sp>
      <p:sp>
        <p:nvSpPr>
          <p:cNvPr id="10" name="Slide Number Placeholder 9">
            <a:extLst>
              <a:ext uri="{FF2B5EF4-FFF2-40B4-BE49-F238E27FC236}">
                <a16:creationId xmlns:a16="http://schemas.microsoft.com/office/drawing/2014/main" id="{2ADB2F36-0965-4FC5-8A10-416912657924}"/>
              </a:ext>
            </a:extLst>
          </p:cNvPr>
          <p:cNvSpPr>
            <a:spLocks noGrp="1"/>
          </p:cNvSpPr>
          <p:nvPr>
            <p:ph type="sldNum" sz="quarter" idx="12"/>
          </p:nvPr>
        </p:nvSpPr>
        <p:spPr/>
        <p:txBody>
          <a:bodyPr/>
          <a:lstStyle/>
          <a:p>
            <a:fld id="{86F9EFF2-DF63-40F5-BBEC-44A3FDA193BA}" type="slidenum">
              <a:rPr lang="en-US" smtClean="0">
                <a:solidFill>
                  <a:schemeClr val="bg1"/>
                </a:solidFill>
              </a:rPr>
              <a:t>27</a:t>
            </a:fld>
            <a:endParaRPr lang="en-US" dirty="0">
              <a:solidFill>
                <a:schemeClr val="bg1"/>
              </a:solidFill>
            </a:endParaRPr>
          </a:p>
        </p:txBody>
      </p:sp>
    </p:spTree>
    <p:extLst>
      <p:ext uri="{BB962C8B-B14F-4D97-AF65-F5344CB8AC3E}">
        <p14:creationId xmlns:p14="http://schemas.microsoft.com/office/powerpoint/2010/main" val="15591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3400" y="1344294"/>
            <a:ext cx="4706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571203"/>
            <a:ext cx="441600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007" y="1701188"/>
            <a:ext cx="4498809" cy="5065489"/>
          </a:xfrm>
          <a:prstGeom prst="rect">
            <a:avLst/>
          </a:prstGeom>
          <a:noFill/>
        </p:spPr>
        <p:txBody>
          <a:bodyPr wrap="square" rtlCol="0">
            <a:spAutoFit/>
          </a:bodyPr>
          <a:lstStyle/>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Due to hillslope flushing dynamics, accurate simulation of nutrient loads and runoff go hand in hand. VELMA uses parallel processing of small catchments to efficiently and accurately model peak and low flows in large Puget Sound basins, such as the 1,856 sq mi Snohomish River basin.</a:t>
            </a:r>
          </a:p>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The excellent fit between simulated and observed peak and low flows (right) reflects combined effects land use (ag, forestry, etc.) and rain/snow dynamics across elevation gradients.</a:t>
            </a:r>
          </a:p>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VELMA also simulates effects of forest stand age on summer low flows. Paired catchment studies of young and old forest show that young plantation forests transpire more water than mature forests, reducing summer low flows by about half.</a:t>
            </a:r>
          </a:p>
          <a:p>
            <a:pPr marL="168275" indent="-168275">
              <a:spcBef>
                <a:spcPts val="300"/>
              </a:spcBef>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Note: details on VELMA applications and empirical studies addressing low flow responses can be found </a:t>
            </a:r>
            <a:r>
              <a:rPr lang="en-US" sz="1600" dirty="0">
                <a:solidFill>
                  <a:schemeClr val="bg1"/>
                </a:solidFill>
                <a:highlight>
                  <a:srgbClr val="FFFF00"/>
                </a:highlight>
                <a:ea typeface="Microsoft Sans Serif" panose="020B0604020202020204" pitchFamily="34" charset="0"/>
                <a:cs typeface="Microsoft Sans Serif" panose="020B0604020202020204" pitchFamily="34" charset="0"/>
                <a:hlinkClick r:id="rId2"/>
              </a:rPr>
              <a:t>here</a:t>
            </a:r>
            <a:r>
              <a:rPr lang="en-US" sz="1600" dirty="0">
                <a:solidFill>
                  <a:schemeClr val="bg1"/>
                </a:solidFill>
                <a:ea typeface="Microsoft Sans Serif" panose="020B0604020202020204" pitchFamily="34" charset="0"/>
                <a:cs typeface="Microsoft Sans Serif" panose="020B0604020202020204" pitchFamily="34" charset="0"/>
              </a:rPr>
              <a:t> (slides included).</a:t>
            </a:r>
            <a:endParaRPr lang="en-US" sz="1200" dirty="0">
              <a:solidFill>
                <a:schemeClr val="bg1"/>
              </a:solidFill>
              <a:ea typeface="Microsoft Sans Serif" panose="020B0604020202020204" pitchFamily="34" charset="0"/>
              <a:cs typeface="Microsoft Sans Serif" panose="020B0604020202020204" pitchFamily="34" charset="0"/>
            </a:endParaRPr>
          </a:p>
        </p:txBody>
      </p:sp>
      <p:sp>
        <p:nvSpPr>
          <p:cNvPr id="20" name="TextBox 19">
            <a:extLst>
              <a:ext uri="{FF2B5EF4-FFF2-40B4-BE49-F238E27FC236}">
                <a16:creationId xmlns:a16="http://schemas.microsoft.com/office/drawing/2014/main" id="{5EB4B7E7-B03A-40AA-93DC-7DB7C4AD64CC}"/>
              </a:ext>
            </a:extLst>
          </p:cNvPr>
          <p:cNvSpPr txBox="1"/>
          <p:nvPr/>
        </p:nvSpPr>
        <p:spPr>
          <a:xfrm>
            <a:off x="13883" y="1384884"/>
            <a:ext cx="4460837"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Scaling Up, Catchments to Basins</a:t>
            </a:r>
          </a:p>
        </p:txBody>
      </p:sp>
      <p:grpSp>
        <p:nvGrpSpPr>
          <p:cNvPr id="15" name="Group 14">
            <a:extLst>
              <a:ext uri="{FF2B5EF4-FFF2-40B4-BE49-F238E27FC236}">
                <a16:creationId xmlns:a16="http://schemas.microsoft.com/office/drawing/2014/main" id="{36F4C7B7-CF5D-4C63-8BDD-A0DB46426D85}"/>
              </a:ext>
            </a:extLst>
          </p:cNvPr>
          <p:cNvGrpSpPr/>
          <p:nvPr/>
        </p:nvGrpSpPr>
        <p:grpSpPr>
          <a:xfrm>
            <a:off x="4879553" y="582780"/>
            <a:ext cx="7180187" cy="6192707"/>
            <a:chOff x="4879553" y="582780"/>
            <a:chExt cx="7180187" cy="6192707"/>
          </a:xfrm>
        </p:grpSpPr>
        <p:grpSp>
          <p:nvGrpSpPr>
            <p:cNvPr id="12" name="Group 11">
              <a:extLst>
                <a:ext uri="{FF2B5EF4-FFF2-40B4-BE49-F238E27FC236}">
                  <a16:creationId xmlns:a16="http://schemas.microsoft.com/office/drawing/2014/main" id="{9FF6484D-7A92-46B2-9843-E0FD5DBB6083}"/>
                </a:ext>
              </a:extLst>
            </p:cNvPr>
            <p:cNvGrpSpPr/>
            <p:nvPr/>
          </p:nvGrpSpPr>
          <p:grpSpPr>
            <a:xfrm>
              <a:off x="4879553" y="582780"/>
              <a:ext cx="7180187" cy="6192707"/>
              <a:chOff x="4879553" y="620104"/>
              <a:chExt cx="7180187" cy="6192707"/>
            </a:xfrm>
          </p:grpSpPr>
          <p:grpSp>
            <p:nvGrpSpPr>
              <p:cNvPr id="27" name="Group 26">
                <a:extLst>
                  <a:ext uri="{FF2B5EF4-FFF2-40B4-BE49-F238E27FC236}">
                    <a16:creationId xmlns:a16="http://schemas.microsoft.com/office/drawing/2014/main" id="{63CD83CD-7AE8-44DE-8970-37108BB777B8}"/>
                  </a:ext>
                </a:extLst>
              </p:cNvPr>
              <p:cNvGrpSpPr/>
              <p:nvPr/>
            </p:nvGrpSpPr>
            <p:grpSpPr>
              <a:xfrm>
                <a:off x="4879553" y="620104"/>
                <a:ext cx="7180187" cy="6167358"/>
                <a:chOff x="4916877" y="620104"/>
                <a:chExt cx="7180187" cy="6167358"/>
              </a:xfrm>
            </p:grpSpPr>
            <p:pic>
              <p:nvPicPr>
                <p:cNvPr id="18" name="Picture 17">
                  <a:extLst>
                    <a:ext uri="{FF2B5EF4-FFF2-40B4-BE49-F238E27FC236}">
                      <a16:creationId xmlns:a16="http://schemas.microsoft.com/office/drawing/2014/main" id="{42F71211-734F-4D03-9CF5-5293A19E0EC2}"/>
                    </a:ext>
                  </a:extLst>
                </p:cNvPr>
                <p:cNvPicPr>
                  <a:picLocks noChangeAspect="1"/>
                </p:cNvPicPr>
                <p:nvPr/>
              </p:nvPicPr>
              <p:blipFill>
                <a:blip r:embed="rId3"/>
                <a:stretch>
                  <a:fillRect/>
                </a:stretch>
              </p:blipFill>
              <p:spPr>
                <a:xfrm>
                  <a:off x="4929865" y="4105904"/>
                  <a:ext cx="3411702" cy="2681558"/>
                </a:xfrm>
                <a:prstGeom prst="rect">
                  <a:avLst/>
                </a:prstGeom>
                <a:ln w="3175">
                  <a:solidFill>
                    <a:schemeClr val="tx1"/>
                  </a:solidFill>
                </a:ln>
              </p:spPr>
            </p:pic>
            <p:pic>
              <p:nvPicPr>
                <p:cNvPr id="13" name="Picture 12">
                  <a:extLst>
                    <a:ext uri="{FF2B5EF4-FFF2-40B4-BE49-F238E27FC236}">
                      <a16:creationId xmlns:a16="http://schemas.microsoft.com/office/drawing/2014/main" id="{6C0C1C6C-D4C2-40BF-ADB2-45D130521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877" y="620104"/>
                  <a:ext cx="7180187" cy="3366416"/>
                </a:xfrm>
                <a:prstGeom prst="rect">
                  <a:avLst/>
                </a:prstGeom>
                <a:ln>
                  <a:solidFill>
                    <a:schemeClr val="tx1"/>
                  </a:solidFill>
                </a:ln>
              </p:spPr>
            </p:pic>
            <p:sp>
              <p:nvSpPr>
                <p:cNvPr id="16" name="TextBox 15">
                  <a:extLst>
                    <a:ext uri="{FF2B5EF4-FFF2-40B4-BE49-F238E27FC236}">
                      <a16:creationId xmlns:a16="http://schemas.microsoft.com/office/drawing/2014/main" id="{1402E3B7-D3B6-4F44-B3D8-5E4FBFB0AF2E}"/>
                    </a:ext>
                  </a:extLst>
                </p:cNvPr>
                <p:cNvSpPr txBox="1"/>
                <p:nvPr/>
              </p:nvSpPr>
              <p:spPr>
                <a:xfrm>
                  <a:off x="5869761" y="635102"/>
                  <a:ext cx="5274418" cy="369332"/>
                </a:xfrm>
                <a:prstGeom prst="rect">
                  <a:avLst/>
                </a:prstGeom>
                <a:solidFill>
                  <a:schemeClr val="bg1"/>
                </a:solidFill>
              </p:spPr>
              <p:txBody>
                <a:bodyPr wrap="square" rtlCol="0">
                  <a:spAutoFit/>
                </a:bodyPr>
                <a:lstStyle/>
                <a:p>
                  <a:pPr algn="ctr"/>
                  <a:r>
                    <a:rPr lang="en-US" dirty="0"/>
                    <a:t>VELMA Runoff for Snohomish Basin at Monroe, WA </a:t>
                  </a:r>
                </a:p>
              </p:txBody>
            </p:sp>
          </p:grpSp>
          <p:pic>
            <p:nvPicPr>
              <p:cNvPr id="10" name="Picture 9">
                <a:extLst>
                  <a:ext uri="{FF2B5EF4-FFF2-40B4-BE49-F238E27FC236}">
                    <a16:creationId xmlns:a16="http://schemas.microsoft.com/office/drawing/2014/main" id="{78272519-C2BF-48A4-AD9C-4C967695DA41}"/>
                  </a:ext>
                </a:extLst>
              </p:cNvPr>
              <p:cNvPicPr>
                <a:picLocks noChangeAspect="1"/>
              </p:cNvPicPr>
              <p:nvPr/>
            </p:nvPicPr>
            <p:blipFill>
              <a:blip r:embed="rId5"/>
              <a:stretch>
                <a:fillRect/>
              </a:stretch>
            </p:blipFill>
            <p:spPr>
              <a:xfrm>
                <a:off x="8416209" y="4105905"/>
                <a:ext cx="3630918" cy="2681558"/>
              </a:xfrm>
              <a:prstGeom prst="rect">
                <a:avLst/>
              </a:prstGeom>
              <a:ln>
                <a:solidFill>
                  <a:schemeClr val="tx1"/>
                </a:solidFill>
              </a:ln>
            </p:spPr>
          </p:pic>
          <p:sp>
            <p:nvSpPr>
              <p:cNvPr id="11" name="TextBox 10">
                <a:extLst>
                  <a:ext uri="{FF2B5EF4-FFF2-40B4-BE49-F238E27FC236}">
                    <a16:creationId xmlns:a16="http://schemas.microsoft.com/office/drawing/2014/main" id="{75799C31-F873-4FEB-A351-2AA4FB935CD5}"/>
                  </a:ext>
                </a:extLst>
              </p:cNvPr>
              <p:cNvSpPr txBox="1"/>
              <p:nvPr/>
            </p:nvSpPr>
            <p:spPr>
              <a:xfrm>
                <a:off x="8406876" y="6581979"/>
                <a:ext cx="1226618" cy="230832"/>
              </a:xfrm>
              <a:prstGeom prst="rect">
                <a:avLst/>
              </a:prstGeom>
              <a:noFill/>
            </p:spPr>
            <p:txBody>
              <a:bodyPr wrap="none" rtlCol="0">
                <a:spAutoFit/>
              </a:bodyPr>
              <a:lstStyle/>
              <a:p>
                <a:r>
                  <a:rPr lang="en-US" sz="900" dirty="0">
                    <a:solidFill>
                      <a:schemeClr val="bg1">
                        <a:lumMod val="85000"/>
                      </a:schemeClr>
                    </a:solidFill>
                  </a:rPr>
                  <a:t>washingtonnature.org</a:t>
                </a:r>
              </a:p>
            </p:txBody>
          </p:sp>
        </p:grpSp>
        <p:sp>
          <p:nvSpPr>
            <p:cNvPr id="14" name="TextBox 13">
              <a:extLst>
                <a:ext uri="{FF2B5EF4-FFF2-40B4-BE49-F238E27FC236}">
                  <a16:creationId xmlns:a16="http://schemas.microsoft.com/office/drawing/2014/main" id="{2A86E835-8B97-4EC8-8473-C338EE160A8F}"/>
                </a:ext>
              </a:extLst>
            </p:cNvPr>
            <p:cNvSpPr txBox="1"/>
            <p:nvPr/>
          </p:nvSpPr>
          <p:spPr>
            <a:xfrm>
              <a:off x="5460572" y="4176626"/>
              <a:ext cx="2241319" cy="307777"/>
            </a:xfrm>
            <a:prstGeom prst="rect">
              <a:avLst/>
            </a:prstGeom>
            <a:solidFill>
              <a:schemeClr val="bg1"/>
            </a:solidFill>
          </p:spPr>
          <p:txBody>
            <a:bodyPr wrap="none" rtlCol="0">
              <a:spAutoFit/>
            </a:bodyPr>
            <a:lstStyle/>
            <a:p>
              <a:r>
                <a:rPr lang="en-US" sz="1400" b="1" dirty="0"/>
                <a:t>Snohomish Basin 1,856 km</a:t>
              </a:r>
              <a:r>
                <a:rPr lang="en-US" sz="1400" b="1" baseline="30000" dirty="0"/>
                <a:t>2</a:t>
              </a:r>
            </a:p>
          </p:txBody>
        </p:sp>
      </p:grpSp>
      <p:sp>
        <p:nvSpPr>
          <p:cNvPr id="21" name="Slide Number Placeholder 20">
            <a:extLst>
              <a:ext uri="{FF2B5EF4-FFF2-40B4-BE49-F238E27FC236}">
                <a16:creationId xmlns:a16="http://schemas.microsoft.com/office/drawing/2014/main" id="{8FFB4336-1D4E-4CDE-9424-A4BB93D3A134}"/>
              </a:ext>
            </a:extLst>
          </p:cNvPr>
          <p:cNvSpPr>
            <a:spLocks noGrp="1"/>
          </p:cNvSpPr>
          <p:nvPr>
            <p:ph type="sldNum" sz="quarter" idx="12"/>
          </p:nvPr>
        </p:nvSpPr>
        <p:spPr/>
        <p:txBody>
          <a:bodyPr/>
          <a:lstStyle/>
          <a:p>
            <a:fld id="{86F9EFF2-DF63-40F5-BBEC-44A3FDA193BA}" type="slidenum">
              <a:rPr lang="en-US" smtClean="0">
                <a:solidFill>
                  <a:schemeClr val="bg1"/>
                </a:solidFill>
              </a:rPr>
              <a:t>28</a:t>
            </a:fld>
            <a:endParaRPr lang="en-US" dirty="0">
              <a:solidFill>
                <a:schemeClr val="bg1"/>
              </a:solidFill>
            </a:endParaRPr>
          </a:p>
        </p:txBody>
      </p:sp>
    </p:spTree>
    <p:extLst>
      <p:ext uri="{BB962C8B-B14F-4D97-AF65-F5344CB8AC3E}">
        <p14:creationId xmlns:p14="http://schemas.microsoft.com/office/powerpoint/2010/main" val="4019833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1" y="23082"/>
            <a:ext cx="757167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3400" y="1344294"/>
            <a:ext cx="75750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571203"/>
            <a:ext cx="441600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786" y="1783431"/>
            <a:ext cx="7442892" cy="502701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NTA Title: </a:t>
            </a:r>
            <a:r>
              <a:rPr lang="en-US" sz="1600" dirty="0">
                <a:solidFill>
                  <a:schemeClr val="bg1"/>
                </a:solidFill>
                <a:ea typeface="Microsoft Sans Serif" panose="020B0604020202020204" pitchFamily="34" charset="0"/>
                <a:cs typeface="Microsoft Sans Serif" panose="020B0604020202020204" pitchFamily="34" charset="0"/>
              </a:rPr>
              <a:t>Engagement of state and local governments in basin-scale Puget Sound modeling and restoration (per Basin-Scale Nutrient Remediation Project)</a:t>
            </a:r>
          </a:p>
          <a:p>
            <a:pPr marL="285750" indent="-285750">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Objectives: </a:t>
            </a:r>
            <a:r>
              <a:rPr lang="en-US" sz="1600" dirty="0">
                <a:solidFill>
                  <a:schemeClr val="bg1"/>
                </a:solidFill>
                <a:ea typeface="Microsoft Sans Serif" panose="020B0604020202020204" pitchFamily="34" charset="0"/>
                <a:cs typeface="Microsoft Sans Serif" panose="020B0604020202020204" pitchFamily="34" charset="0"/>
              </a:rPr>
              <a:t>Collaborate with local and state restoration planners to build their ecosystem restoration plans into a linked terrestrial-marine model of Puget Sound, to help community and regional restoration planners visualize local and downstream benefits for salmon, water quality/quantity, and other ecosystem services.</a:t>
            </a:r>
          </a:p>
          <a:p>
            <a:pPr marL="285750" indent="-285750">
              <a:spcBef>
                <a:spcPts val="400"/>
              </a:spcBef>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Description: </a:t>
            </a:r>
            <a:r>
              <a:rPr lang="en-US" sz="1600" dirty="0">
                <a:solidFill>
                  <a:schemeClr val="bg1"/>
                </a:solidFill>
                <a:ea typeface="Microsoft Sans Serif" panose="020B0604020202020204" pitchFamily="34" charset="0"/>
                <a:cs typeface="Microsoft Sans Serif" panose="020B0604020202020204" pitchFamily="34" charset="0"/>
              </a:rPr>
              <a:t>Local restoration planners face the difficult challenge of extrapolating impacts of restoration actions over time and space. Similarly, modelers attempting to extrapolate long-term impacts of human activities on the Puget Sound ecosystem often lack detailed knowledge of local stressors &amp; remediation plans.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This NTA seeks to bring together restoration local and state planners &amp; modelers to build model scenarios based on actual ecosystem management plans.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The model ensemble team (VELMA/Salish Sea Model/Atlantis) will apply the planner’s scenarios to support local and regional Puget Sound restoration planning goals (as described herein).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Modeled restoration targets will include high priority Puget Sound Recovery Goals and Vital Signs described herein.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The Puget Sound Institute will facilitate planner-modeler workshops to help local and state planners play out benefits &amp; tradeoffs for their restoration choices.</a:t>
            </a:r>
          </a:p>
        </p:txBody>
      </p:sp>
      <p:sp>
        <p:nvSpPr>
          <p:cNvPr id="20" name="TextBox 19">
            <a:extLst>
              <a:ext uri="{FF2B5EF4-FFF2-40B4-BE49-F238E27FC236}">
                <a16:creationId xmlns:a16="http://schemas.microsoft.com/office/drawing/2014/main" id="{5EB4B7E7-B03A-40AA-93DC-7DB7C4AD64CC}"/>
              </a:ext>
            </a:extLst>
          </p:cNvPr>
          <p:cNvSpPr txBox="1"/>
          <p:nvPr/>
        </p:nvSpPr>
        <p:spPr>
          <a:xfrm>
            <a:off x="72372" y="1411981"/>
            <a:ext cx="7442891" cy="353943"/>
          </a:xfrm>
          <a:prstGeom prst="rect">
            <a:avLst/>
          </a:prstGeom>
          <a:noFill/>
        </p:spPr>
        <p:txBody>
          <a:bodyPr wrap="square" rtlCol="0">
            <a:spAutoFit/>
          </a:bodyPr>
          <a:lstStyle/>
          <a:p>
            <a:pPr marL="285750" indent="-285750">
              <a:buFont typeface="Wingdings" panose="05000000000000000000" pitchFamily="2" charset="2"/>
              <a:buChar char="v"/>
            </a:pPr>
            <a:r>
              <a:rPr lang="en-US" sz="1700" b="1" dirty="0">
                <a:solidFill>
                  <a:srgbClr val="FFFF00"/>
                </a:solidFill>
              </a:rPr>
              <a:t>Project Partnership Plan: PSP Near Term Action Proposal (NTA 2018-0721)</a:t>
            </a:r>
          </a:p>
        </p:txBody>
      </p:sp>
      <p:sp>
        <p:nvSpPr>
          <p:cNvPr id="9" name="TextBox 8">
            <a:extLst>
              <a:ext uri="{FF2B5EF4-FFF2-40B4-BE49-F238E27FC236}">
                <a16:creationId xmlns:a16="http://schemas.microsoft.com/office/drawing/2014/main" id="{67D18566-8261-41CC-BA32-165FB6ADB7EE}"/>
              </a:ext>
            </a:extLst>
          </p:cNvPr>
          <p:cNvSpPr txBox="1"/>
          <p:nvPr/>
        </p:nvSpPr>
        <p:spPr>
          <a:xfrm>
            <a:off x="7617892" y="1079753"/>
            <a:ext cx="4574108" cy="3621504"/>
          </a:xfrm>
          <a:prstGeom prst="rect">
            <a:avLst/>
          </a:prstGeom>
          <a:noFill/>
        </p:spPr>
        <p:txBody>
          <a:bodyPr wrap="square" rtlCol="0">
            <a:spAutoFit/>
          </a:bodyPr>
          <a:lstStyle/>
          <a:p>
            <a:r>
              <a:rPr lang="en-US" b="1" dirty="0">
                <a:solidFill>
                  <a:schemeClr val="accent1"/>
                </a:solidFill>
              </a:rPr>
              <a:t>Project Partners per Puget Sound Partnership NTA 2018-0721</a:t>
            </a:r>
          </a:p>
          <a:p>
            <a:pPr marL="285750" indent="-285750">
              <a:spcBef>
                <a:spcPts val="300"/>
              </a:spcBef>
              <a:buFont typeface="Arial" panose="020B0604020202020204" pitchFamily="34" charset="0"/>
              <a:buChar char="•"/>
            </a:pPr>
            <a:r>
              <a:rPr lang="en-US" sz="1600" dirty="0"/>
              <a:t>University of WA Tacoma Puget Sound Institute</a:t>
            </a:r>
          </a:p>
          <a:p>
            <a:pPr marL="285750" indent="-285750">
              <a:spcBef>
                <a:spcPts val="400"/>
              </a:spcBef>
              <a:buFont typeface="Arial" panose="020B0604020202020204" pitchFamily="34" charset="0"/>
              <a:buChar char="•"/>
            </a:pPr>
            <a:r>
              <a:rPr lang="en-US" sz="1600" dirty="0"/>
              <a:t>US EPA/ORD/CPHEA/PESD, Corvallis, OR</a:t>
            </a:r>
          </a:p>
          <a:p>
            <a:pPr marL="285750" indent="-285750">
              <a:spcBef>
                <a:spcPts val="400"/>
              </a:spcBef>
              <a:buFont typeface="Arial" panose="020B0604020202020204" pitchFamily="34" charset="0"/>
              <a:buChar char="•"/>
            </a:pPr>
            <a:r>
              <a:rPr lang="en-US" sz="1600" dirty="0"/>
              <a:t>Pacific Northwest National Laboratory</a:t>
            </a:r>
          </a:p>
          <a:p>
            <a:pPr marL="285750" indent="-285750">
              <a:spcBef>
                <a:spcPts val="400"/>
              </a:spcBef>
              <a:buFont typeface="Arial" panose="020B0604020202020204" pitchFamily="34" charset="0"/>
              <a:buChar char="•"/>
            </a:pPr>
            <a:r>
              <a:rPr lang="en-US" sz="1600" dirty="0"/>
              <a:t>NOAA Pacific Northwest Fisheries Science Center</a:t>
            </a:r>
          </a:p>
          <a:p>
            <a:pPr marL="285750" indent="-285750">
              <a:spcBef>
                <a:spcPts val="400"/>
              </a:spcBef>
              <a:buFont typeface="Arial" panose="020B0604020202020204" pitchFamily="34" charset="0"/>
              <a:buChar char="•"/>
            </a:pPr>
            <a:r>
              <a:rPr lang="en-US" sz="1600" dirty="0"/>
              <a:t>WA Department of Ecology</a:t>
            </a:r>
          </a:p>
          <a:p>
            <a:pPr marL="285750" indent="-285750">
              <a:spcBef>
                <a:spcPts val="400"/>
              </a:spcBef>
              <a:buFont typeface="Arial" panose="020B0604020202020204" pitchFamily="34" charset="0"/>
              <a:buChar char="•"/>
            </a:pPr>
            <a:r>
              <a:rPr lang="en-US" sz="1600" dirty="0"/>
              <a:t>Local Integrating Organizations (LIOs)</a:t>
            </a:r>
          </a:p>
          <a:p>
            <a:pPr marL="285750" indent="-285750">
              <a:spcBef>
                <a:spcPts val="400"/>
              </a:spcBef>
              <a:buFont typeface="Arial" panose="020B0604020202020204" pitchFamily="34" charset="0"/>
              <a:buChar char="•"/>
            </a:pPr>
            <a:r>
              <a:rPr lang="en-US" sz="1600" dirty="0"/>
              <a:t>Tribes: Nisqually, Snoqualmie, Tulalip…</a:t>
            </a:r>
          </a:p>
          <a:p>
            <a:pPr marL="285750" indent="-285750">
              <a:spcBef>
                <a:spcPts val="400"/>
              </a:spcBef>
              <a:buFont typeface="Arial" panose="020B0604020202020204" pitchFamily="34" charset="0"/>
              <a:buChar char="•"/>
            </a:pPr>
            <a:r>
              <a:rPr lang="en-US" sz="1600" dirty="0"/>
              <a:t>WA counties: King, Thurston…</a:t>
            </a:r>
          </a:p>
          <a:p>
            <a:pPr marL="285750" indent="-285750">
              <a:spcBef>
                <a:spcPts val="400"/>
              </a:spcBef>
              <a:buFont typeface="Arial" panose="020B0604020202020204" pitchFamily="34" charset="0"/>
              <a:buChar char="•"/>
            </a:pPr>
            <a:r>
              <a:rPr lang="en-US" sz="1600" dirty="0"/>
              <a:t>Cities: Seattle, Burien…</a:t>
            </a:r>
          </a:p>
          <a:p>
            <a:pPr marL="285750" indent="-285750">
              <a:spcBef>
                <a:spcPts val="400"/>
              </a:spcBef>
              <a:buFont typeface="Arial" panose="020B0604020202020204" pitchFamily="34" charset="0"/>
              <a:buChar char="•"/>
            </a:pPr>
            <a:r>
              <a:rPr lang="en-US" sz="1600" dirty="0"/>
              <a:t>Community Forest organizations</a:t>
            </a:r>
          </a:p>
        </p:txBody>
      </p:sp>
      <p:pic>
        <p:nvPicPr>
          <p:cNvPr id="22" name="Picture 21">
            <a:extLst>
              <a:ext uri="{FF2B5EF4-FFF2-40B4-BE49-F238E27FC236}">
                <a16:creationId xmlns:a16="http://schemas.microsoft.com/office/drawing/2014/main" id="{3CDD1FAC-7319-4830-916B-82FAEAFE1FF6}"/>
              </a:ext>
            </a:extLst>
          </p:cNvPr>
          <p:cNvPicPr>
            <a:picLocks noChangeAspect="1"/>
          </p:cNvPicPr>
          <p:nvPr/>
        </p:nvPicPr>
        <p:blipFill>
          <a:blip r:embed="rId2"/>
          <a:stretch>
            <a:fillRect/>
          </a:stretch>
        </p:blipFill>
        <p:spPr>
          <a:xfrm>
            <a:off x="7667572" y="4654873"/>
            <a:ext cx="4428533" cy="2155575"/>
          </a:xfrm>
          <a:prstGeom prst="rect">
            <a:avLst/>
          </a:prstGeom>
        </p:spPr>
      </p:pic>
      <p:pic>
        <p:nvPicPr>
          <p:cNvPr id="24" name="Picture 23">
            <a:extLst>
              <a:ext uri="{FF2B5EF4-FFF2-40B4-BE49-F238E27FC236}">
                <a16:creationId xmlns:a16="http://schemas.microsoft.com/office/drawing/2014/main" id="{E933094C-783E-47CF-92E7-D26413B6D4A5}"/>
              </a:ext>
            </a:extLst>
          </p:cNvPr>
          <p:cNvPicPr>
            <a:picLocks noChangeAspect="1"/>
          </p:cNvPicPr>
          <p:nvPr/>
        </p:nvPicPr>
        <p:blipFill>
          <a:blip r:embed="rId3"/>
          <a:stretch>
            <a:fillRect/>
          </a:stretch>
        </p:blipFill>
        <p:spPr>
          <a:xfrm>
            <a:off x="7699686" y="604200"/>
            <a:ext cx="1905000" cy="447675"/>
          </a:xfrm>
          <a:prstGeom prst="rect">
            <a:avLst/>
          </a:prstGeom>
        </p:spPr>
      </p:pic>
      <p:sp>
        <p:nvSpPr>
          <p:cNvPr id="30" name="Slide Number Placeholder 29">
            <a:extLst>
              <a:ext uri="{FF2B5EF4-FFF2-40B4-BE49-F238E27FC236}">
                <a16:creationId xmlns:a16="http://schemas.microsoft.com/office/drawing/2014/main" id="{1196E0DD-6843-41D8-B29F-F9AD5F8CC6C7}"/>
              </a:ext>
            </a:extLst>
          </p:cNvPr>
          <p:cNvSpPr>
            <a:spLocks noGrp="1"/>
          </p:cNvSpPr>
          <p:nvPr>
            <p:ph type="sldNum" sz="quarter" idx="12"/>
          </p:nvPr>
        </p:nvSpPr>
        <p:spPr/>
        <p:txBody>
          <a:bodyPr/>
          <a:lstStyle/>
          <a:p>
            <a:fld id="{86F9EFF2-DF63-40F5-BBEC-44A3FDA193BA}" type="slidenum">
              <a:rPr lang="en-US" smtClean="0">
                <a:solidFill>
                  <a:schemeClr val="bg1"/>
                </a:solidFill>
              </a:rPr>
              <a:t>29</a:t>
            </a:fld>
            <a:endParaRPr lang="en-US" dirty="0">
              <a:solidFill>
                <a:schemeClr val="bg1"/>
              </a:solidFill>
            </a:endParaRPr>
          </a:p>
        </p:txBody>
      </p:sp>
    </p:spTree>
    <p:extLst>
      <p:ext uri="{BB962C8B-B14F-4D97-AF65-F5344CB8AC3E}">
        <p14:creationId xmlns:p14="http://schemas.microsoft.com/office/powerpoint/2010/main" val="83608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EEB174D-681F-48AA-9B19-36649E132165}"/>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VELMA Modeling Projects in Puget Sound</a:t>
            </a:r>
          </a:p>
        </p:txBody>
      </p:sp>
      <p:graphicFrame>
        <p:nvGraphicFramePr>
          <p:cNvPr id="7" name="Table 6">
            <a:extLst>
              <a:ext uri="{FF2B5EF4-FFF2-40B4-BE49-F238E27FC236}">
                <a16:creationId xmlns:a16="http://schemas.microsoft.com/office/drawing/2014/main" id="{C9E441AB-ED32-48AD-B40E-41A9129DABE7}"/>
              </a:ext>
            </a:extLst>
          </p:cNvPr>
          <p:cNvGraphicFramePr>
            <a:graphicFrameLocks noGrp="1"/>
          </p:cNvGraphicFramePr>
          <p:nvPr>
            <p:extLst>
              <p:ext uri="{D42A27DB-BD31-4B8C-83A1-F6EECF244321}">
                <p14:modId xmlns:p14="http://schemas.microsoft.com/office/powerpoint/2010/main" val="1677332526"/>
              </p:ext>
            </p:extLst>
          </p:nvPr>
        </p:nvGraphicFramePr>
        <p:xfrm>
          <a:off x="3864077" y="628964"/>
          <a:ext cx="7995131" cy="5946517"/>
        </p:xfrm>
        <a:graphic>
          <a:graphicData uri="http://schemas.openxmlformats.org/drawingml/2006/table">
            <a:tbl>
              <a:tblPr firstRow="1" firstCol="1" bandRow="1">
                <a:noFill/>
                <a:tableStyleId>{5C22544A-7EE6-4342-B048-85BDC9FD1C3A}</a:tableStyleId>
              </a:tblPr>
              <a:tblGrid>
                <a:gridCol w="5079768">
                  <a:extLst>
                    <a:ext uri="{9D8B030D-6E8A-4147-A177-3AD203B41FA5}">
                      <a16:colId xmlns:a16="http://schemas.microsoft.com/office/drawing/2014/main" val="1638716685"/>
                    </a:ext>
                  </a:extLst>
                </a:gridCol>
                <a:gridCol w="2915363">
                  <a:extLst>
                    <a:ext uri="{9D8B030D-6E8A-4147-A177-3AD203B41FA5}">
                      <a16:colId xmlns:a16="http://schemas.microsoft.com/office/drawing/2014/main" val="4232669875"/>
                    </a:ext>
                  </a:extLst>
                </a:gridCol>
              </a:tblGrid>
              <a:tr h="530408">
                <a:tc>
                  <a:txBody>
                    <a:bodyPr/>
                    <a:lstStyle/>
                    <a:p>
                      <a:pPr marL="0" marR="0">
                        <a:spcBef>
                          <a:spcPts val="0"/>
                        </a:spcBef>
                        <a:spcAft>
                          <a:spcPts val="0"/>
                        </a:spcAft>
                      </a:pPr>
                      <a:r>
                        <a:rPr lang="en-US" sz="2400" b="1" dirty="0">
                          <a:solidFill>
                            <a:schemeClr val="tx1">
                              <a:lumMod val="75000"/>
                              <a:lumOff val="25000"/>
                            </a:schemeClr>
                          </a:solidFill>
                          <a:effectLst/>
                        </a:rPr>
                        <a:t>Projects, 2020-2022</a:t>
                      </a:r>
                      <a:endParaRPr lang="en-US" sz="2400" b="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marL="0" marR="0">
                        <a:spcBef>
                          <a:spcPts val="0"/>
                        </a:spcBef>
                        <a:spcAft>
                          <a:spcPts val="0"/>
                        </a:spcAft>
                      </a:pPr>
                      <a:r>
                        <a:rPr lang="en-US" sz="2400" b="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EPA Program</a:t>
                      </a:r>
                    </a:p>
                  </a:txBody>
                  <a:tcPr marL="127695" marR="95770" marT="63847" marB="6384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295647388"/>
                  </a:ext>
                </a:extLst>
              </a:tr>
              <a:tr h="1536661">
                <a:tc>
                  <a:txBody>
                    <a:bodyPr/>
                    <a:lstStyle/>
                    <a:p>
                      <a:pPr marL="342900" marR="0" lvl="0" indent="-342900">
                        <a:spcBef>
                          <a:spcPts val="0"/>
                        </a:spcBef>
                        <a:spcAft>
                          <a:spcPts val="0"/>
                        </a:spcAft>
                        <a:buFont typeface="+mj-lt"/>
                        <a:buAutoNum type="arabicParenR"/>
                      </a:pPr>
                      <a:r>
                        <a:rPr lang="en-US" sz="1600" b="0" kern="1200" dirty="0">
                          <a:solidFill>
                            <a:schemeClr val="tx1">
                              <a:lumMod val="75000"/>
                              <a:lumOff val="25000"/>
                            </a:schemeClr>
                          </a:solidFill>
                          <a:effectLst/>
                          <a:latin typeface="+mn-lt"/>
                          <a:ea typeface="+mn-ea"/>
                          <a:cs typeface="+mn-cs"/>
                        </a:rPr>
                        <a:t>A Puget Sound, whole-basin systems modeling framework for dynamically simulating biophysical interactions and transfers of water, nutrients and contaminants across terrestrial-marine boundaries. Short title: </a:t>
                      </a:r>
                      <a:r>
                        <a:rPr lang="en-US" sz="1600" b="1" i="1" kern="1200" dirty="0">
                          <a:solidFill>
                            <a:schemeClr val="tx1">
                              <a:lumMod val="75000"/>
                              <a:lumOff val="25000"/>
                            </a:schemeClr>
                          </a:solidFill>
                          <a:effectLst/>
                          <a:latin typeface="+mn-lt"/>
                          <a:ea typeface="+mn-ea"/>
                          <a:cs typeface="+mn-cs"/>
                        </a:rPr>
                        <a:t>Basin-Scale Nutrient Remediation</a:t>
                      </a:r>
                      <a:endParaRPr lang="en-US" sz="1600" b="0" kern="1200" dirty="0">
                        <a:solidFill>
                          <a:schemeClr val="tx1">
                            <a:lumMod val="75000"/>
                            <a:lumOff val="25000"/>
                          </a:schemeClr>
                        </a:solidFill>
                        <a:effectLst/>
                        <a:latin typeface="+mn-lt"/>
                        <a:ea typeface="+mn-ea"/>
                        <a:cs typeface="+mn-cs"/>
                      </a:endParaRPr>
                    </a:p>
                  </a:txBody>
                  <a:tcPr marL="127695" marR="95770" marT="63847" marB="63847">
                    <a:lnL w="19050" cap="flat" cmpd="sng" algn="ctr">
                      <a:noFill/>
                      <a:prstDash val="solid"/>
                    </a:lnL>
                    <a:lnR w="9525" cap="flat" cmpd="sng" algn="ctr">
                      <a:solidFill>
                        <a:srgbClr val="C7C6C1"/>
                      </a:solidFill>
                      <a:prstDash val="solid"/>
                    </a:lnR>
                    <a:lnT w="9525" cap="flat" cmpd="sng" algn="ctr">
                      <a:solidFill>
                        <a:srgbClr val="C7C6C1"/>
                      </a:solid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Safe and Sustainable Waters Research Program</a:t>
                      </a:r>
                    </a:p>
                    <a:p>
                      <a:pPr marL="0" marR="0">
                        <a:spcBef>
                          <a:spcPts val="400"/>
                        </a:spcBef>
                        <a:spcAft>
                          <a:spcPts val="0"/>
                        </a:spcAft>
                      </a:pPr>
                      <a:r>
                        <a:rPr lang="en-US" sz="1600" i="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SSWR 5.2.2</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063986715"/>
                  </a:ext>
                </a:extLst>
              </a:tr>
              <a:tr h="1185660">
                <a:tc>
                  <a:txBody>
                    <a:bodyPr/>
                    <a:lstStyle/>
                    <a:p>
                      <a:pPr marL="344488" marR="0" indent="-344488">
                        <a:spcBef>
                          <a:spcPts val="0"/>
                        </a:spcBef>
                        <a:spcAft>
                          <a:spcPts val="0"/>
                        </a:spcAft>
                        <a:buFont typeface="+mj-lt"/>
                        <a:buAutoNum type="arabicParenR" startAt="2"/>
                      </a:pPr>
                      <a:r>
                        <a:rPr lang="en-US" sz="1600" b="0" dirty="0">
                          <a:solidFill>
                            <a:schemeClr val="tx1">
                              <a:lumMod val="75000"/>
                              <a:lumOff val="25000"/>
                            </a:schemeClr>
                          </a:solidFill>
                          <a:effectLst/>
                        </a:rPr>
                        <a:t>VELMA green infrastructure modeling for salmonid and orca recovery in Puget Sound. </a:t>
                      </a:r>
                    </a:p>
                    <a:p>
                      <a:pPr marL="344488" marR="0" lvl="1" indent="0">
                        <a:spcBef>
                          <a:spcPts val="0"/>
                        </a:spcBef>
                        <a:spcAft>
                          <a:spcPts val="0"/>
                        </a:spcAft>
                        <a:buFont typeface="+mj-lt"/>
                        <a:buNone/>
                      </a:pPr>
                      <a:r>
                        <a:rPr lang="en-US" sz="1600" b="0" dirty="0">
                          <a:solidFill>
                            <a:schemeClr val="tx1">
                              <a:lumMod val="75000"/>
                              <a:lumOff val="25000"/>
                            </a:schemeClr>
                          </a:solidFill>
                          <a:effectLst/>
                        </a:rPr>
                        <a:t>Short title: </a:t>
                      </a:r>
                      <a:r>
                        <a:rPr lang="en-US" sz="1600" b="1" i="1" kern="1200" dirty="0">
                          <a:solidFill>
                            <a:schemeClr val="tx1">
                              <a:lumMod val="75000"/>
                              <a:lumOff val="25000"/>
                            </a:schemeClr>
                          </a:solidFill>
                          <a:effectLst/>
                          <a:latin typeface="+mn-lt"/>
                          <a:ea typeface="+mn-ea"/>
                          <a:cs typeface="+mn-cs"/>
                        </a:rPr>
                        <a:t>Urban Stormwater GI </a:t>
                      </a: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Region 10 RARE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RARE </a:t>
                      </a:r>
                      <a:r>
                        <a:rPr lang="en-US" sz="1600" i="1" kern="1200" dirty="0">
                          <a:solidFill>
                            <a:schemeClr val="tx1">
                              <a:lumMod val="75000"/>
                              <a:lumOff val="25000"/>
                            </a:schemeClr>
                          </a:solidFill>
                          <a:effectLst/>
                          <a:latin typeface="Calibri" panose="020F0502020204030204" pitchFamily="34" charset="0"/>
                          <a:ea typeface="+mn-ea"/>
                          <a:cs typeface="Times New Roman" panose="02020603050405020304" pitchFamily="18" charset="0"/>
                        </a:rPr>
                        <a:t>2188</a:t>
                      </a:r>
                      <a:endPar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346881243"/>
                  </a:ext>
                </a:extLst>
              </a:tr>
              <a:tr h="1185660">
                <a:tc>
                  <a:txBody>
                    <a:bodyPr/>
                    <a:lstStyle/>
                    <a:p>
                      <a:pPr marL="401638" marR="0" indent="-401638">
                        <a:spcBef>
                          <a:spcPts val="0"/>
                        </a:spcBef>
                        <a:spcAft>
                          <a:spcPts val="0"/>
                        </a:spcAft>
                        <a:buFont typeface="+mj-lt"/>
                        <a:buAutoNum type="arabicParenR" startAt="3"/>
                      </a:pPr>
                      <a:r>
                        <a:rPr lang="en-US" sz="1600" b="0" dirty="0">
                          <a:solidFill>
                            <a:schemeClr val="tx1">
                              <a:lumMod val="75000"/>
                              <a:lumOff val="25000"/>
                            </a:schemeClr>
                          </a:solidFill>
                          <a:effectLst/>
                        </a:rPr>
                        <a:t>Scaling localized urban green infrastructure practices to estimate reductions in stormwater contaminant loads across multiple watershed scales                    Short title: </a:t>
                      </a:r>
                      <a:r>
                        <a:rPr lang="en-US" sz="1600" b="1" i="1" kern="1200" dirty="0">
                          <a:solidFill>
                            <a:schemeClr val="tx1">
                              <a:lumMod val="75000"/>
                              <a:lumOff val="25000"/>
                            </a:schemeClr>
                          </a:solidFill>
                          <a:effectLst/>
                          <a:latin typeface="+mn-lt"/>
                          <a:ea typeface="+mn-ea"/>
                          <a:cs typeface="+mn-cs"/>
                        </a:rPr>
                        <a:t>Urban Stormwater GI</a:t>
                      </a:r>
                      <a:r>
                        <a:rPr lang="en-US" sz="1600" b="0" i="0" kern="1200" dirty="0">
                          <a:solidFill>
                            <a:schemeClr val="tx1">
                              <a:lumMod val="75000"/>
                              <a:lumOff val="25000"/>
                            </a:schemeClr>
                          </a:solidFill>
                          <a:effectLst/>
                          <a:latin typeface="+mn-lt"/>
                          <a:ea typeface="+mn-ea"/>
                          <a:cs typeface="+mn-cs"/>
                        </a:rPr>
                        <a:t>, with grant (2)</a:t>
                      </a:r>
                    </a:p>
                    <a:p>
                      <a:pPr marL="0" marR="0" indent="0">
                        <a:spcBef>
                          <a:spcPts val="0"/>
                        </a:spcBef>
                        <a:spcAft>
                          <a:spcPts val="0"/>
                        </a:spcAft>
                        <a:buFont typeface="+mj-lt"/>
                        <a:buNone/>
                      </a:pPr>
                      <a:endParaRPr lang="en-US" sz="16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Safe and Sustainable Waters Research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SSWR 10.1.1</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83127257"/>
                  </a:ext>
                </a:extLst>
              </a:tr>
              <a:tr h="1185660">
                <a:tc>
                  <a:txBody>
                    <a:bodyPr/>
                    <a:lstStyle/>
                    <a:p>
                      <a:pPr marL="401638" marR="0" indent="-401638">
                        <a:spcBef>
                          <a:spcPts val="0"/>
                        </a:spcBef>
                        <a:spcAft>
                          <a:spcPts val="0"/>
                        </a:spcAft>
                        <a:buFont typeface="+mj-lt"/>
                        <a:buAutoNum type="arabicParenR" startAt="4"/>
                      </a:pPr>
                      <a:r>
                        <a:rPr lang="en-US" sz="1600" b="0" dirty="0">
                          <a:solidFill>
                            <a:schemeClr val="tx1">
                              <a:lumMod val="75000"/>
                              <a:lumOff val="25000"/>
                            </a:schemeClr>
                          </a:solidFill>
                          <a:effectLst/>
                        </a:rPr>
                        <a:t>Where to work? Development of remediation and restoration strategies to revitalize community health and well-being in contrasting urban-estuarine ecosystems                                                                   Short title: </a:t>
                      </a:r>
                      <a:r>
                        <a:rPr lang="en-US" sz="1600" b="1" i="1" dirty="0">
                          <a:solidFill>
                            <a:schemeClr val="tx1">
                              <a:lumMod val="75000"/>
                              <a:lumOff val="25000"/>
                            </a:schemeClr>
                          </a:solidFill>
                          <a:effectLst/>
                        </a:rPr>
                        <a:t>R2R2R Community Benefits</a:t>
                      </a:r>
                      <a:endParaRPr lang="en-US" sz="1600" b="1" i="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lgn="l" defTabSz="914400" rtl="0" eaLnBrk="1" latinLnBrk="0" hangingPunct="1">
                        <a:spcBef>
                          <a:spcPts val="600"/>
                        </a:spcBef>
                        <a:spcAft>
                          <a:spcPts val="0"/>
                        </a:spcAft>
                      </a:pPr>
                      <a:r>
                        <a:rPr lang="en-US" sz="1600" i="0" kern="1200" dirty="0">
                          <a:solidFill>
                            <a:schemeClr val="tx1">
                              <a:lumMod val="75000"/>
                              <a:lumOff val="25000"/>
                            </a:schemeClr>
                          </a:solidFill>
                          <a:effectLst/>
                          <a:latin typeface="Calibri" panose="020F0502020204030204" pitchFamily="34" charset="0"/>
                          <a:cs typeface="Times New Roman" panose="02020603050405020304" pitchFamily="18" charset="0"/>
                        </a:rPr>
                        <a:t>Sustainable and Healthy Communities Research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SHC 9.3.5</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794009416"/>
                  </a:ext>
                </a:extLst>
              </a:tr>
            </a:tbl>
          </a:graphicData>
        </a:graphic>
      </p:graphicFrame>
      <p:grpSp>
        <p:nvGrpSpPr>
          <p:cNvPr id="6" name="Group 5">
            <a:extLst>
              <a:ext uri="{FF2B5EF4-FFF2-40B4-BE49-F238E27FC236}">
                <a16:creationId xmlns:a16="http://schemas.microsoft.com/office/drawing/2014/main" id="{3074D4F2-D439-470A-8915-E0613FDAE4D9}"/>
              </a:ext>
            </a:extLst>
          </p:cNvPr>
          <p:cNvGrpSpPr/>
          <p:nvPr/>
        </p:nvGrpSpPr>
        <p:grpSpPr>
          <a:xfrm>
            <a:off x="0" y="0"/>
            <a:ext cx="12192000" cy="440626"/>
            <a:chOff x="0" y="0"/>
            <a:chExt cx="12192000" cy="440626"/>
          </a:xfrm>
        </p:grpSpPr>
        <p:sp>
          <p:nvSpPr>
            <p:cNvPr id="9" name="Rectangle 8">
              <a:extLst>
                <a:ext uri="{FF2B5EF4-FFF2-40B4-BE49-F238E27FC236}">
                  <a16:creationId xmlns:a16="http://schemas.microsoft.com/office/drawing/2014/main" id="{F86C6374-AECE-44AD-8CDA-1C08434FD7F9}"/>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Top Corners Rounded 9">
              <a:extLst>
                <a:ext uri="{FF2B5EF4-FFF2-40B4-BE49-F238E27FC236}">
                  <a16:creationId xmlns:a16="http://schemas.microsoft.com/office/drawing/2014/main" id="{6548BAAD-F168-42DE-8F13-A9C7CACF308C}"/>
                </a:ext>
              </a:extLst>
            </p:cNvPr>
            <p:cNvSpPr/>
            <p:nvPr/>
          </p:nvSpPr>
          <p:spPr>
            <a:xfrm>
              <a:off x="224352" y="63355"/>
              <a:ext cx="2080874"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1" name="Rectangle: Top Corners Rounded 10">
              <a:extLst>
                <a:ext uri="{FF2B5EF4-FFF2-40B4-BE49-F238E27FC236}">
                  <a16:creationId xmlns:a16="http://schemas.microsoft.com/office/drawing/2014/main" id="{1E51746D-66D6-4B8D-BBC4-D3A785737848}"/>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2" name="Rectangle: Top Corners Rounded 11">
              <a:extLst>
                <a:ext uri="{FF2B5EF4-FFF2-40B4-BE49-F238E27FC236}">
                  <a16:creationId xmlns:a16="http://schemas.microsoft.com/office/drawing/2014/main" id="{16961A50-F03E-4A81-8B80-CC33428CAC59}"/>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3" name="Rectangle: Top Corners Rounded 12">
              <a:extLst>
                <a:ext uri="{FF2B5EF4-FFF2-40B4-BE49-F238E27FC236}">
                  <a16:creationId xmlns:a16="http://schemas.microsoft.com/office/drawing/2014/main" id="{FB541D1B-D844-4B9B-81E2-3F303F11E8D4}"/>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4" name="Rectangle: Top Corners Rounded 13">
              <a:extLst>
                <a:ext uri="{FF2B5EF4-FFF2-40B4-BE49-F238E27FC236}">
                  <a16:creationId xmlns:a16="http://schemas.microsoft.com/office/drawing/2014/main" id="{8391FF13-0327-47D5-9A6A-D6930791F39D}"/>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 name="Slide Number Placeholder 1">
            <a:extLst>
              <a:ext uri="{FF2B5EF4-FFF2-40B4-BE49-F238E27FC236}">
                <a16:creationId xmlns:a16="http://schemas.microsoft.com/office/drawing/2014/main" id="{8202BA27-4677-48AA-AD7E-9024596E5884}"/>
              </a:ext>
            </a:extLst>
          </p:cNvPr>
          <p:cNvSpPr>
            <a:spLocks noGrp="1"/>
          </p:cNvSpPr>
          <p:nvPr>
            <p:ph type="sldNum" sz="quarter" idx="12"/>
          </p:nvPr>
        </p:nvSpPr>
        <p:spPr/>
        <p:txBody>
          <a:bodyPr/>
          <a:lstStyle/>
          <a:p>
            <a:fld id="{86F9EFF2-DF63-40F5-BBEC-44A3FDA193BA}" type="slidenum">
              <a:rPr lang="en-US" smtClean="0">
                <a:solidFill>
                  <a:schemeClr val="bg1"/>
                </a:solidFill>
              </a:rPr>
              <a:t>3</a:t>
            </a:fld>
            <a:endParaRPr lang="en-US" dirty="0">
              <a:solidFill>
                <a:schemeClr val="bg1"/>
              </a:solidFill>
            </a:endParaRPr>
          </a:p>
        </p:txBody>
      </p:sp>
    </p:spTree>
    <p:extLst>
      <p:ext uri="{BB962C8B-B14F-4D97-AF65-F5344CB8AC3E}">
        <p14:creationId xmlns:p14="http://schemas.microsoft.com/office/powerpoint/2010/main" val="1167023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EF2900-6D41-45EE-AFCA-57F1415BD693}"/>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1FCB66B6-126A-4449-9041-5509C63C72DB}"/>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816B501-1DAB-45E4-AF92-327A8FA7401B}"/>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637856AF-45C2-4B02-9F57-5A02960F809B}"/>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387D9E28-FF66-4F12-8140-7E4C587D5231}"/>
                </a:ext>
              </a:extLst>
            </p:cNvPr>
            <p:cNvSpPr/>
            <p:nvPr/>
          </p:nvSpPr>
          <p:spPr>
            <a:xfrm>
              <a:off x="4309087" y="70538"/>
              <a:ext cx="2867503" cy="370088"/>
            </a:xfrm>
            <a:prstGeom prst="round2SameRect">
              <a:avLst/>
            </a:prstGeom>
            <a:solidFill>
              <a:srgbClr val="3CBB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C995559B-06CB-4507-A7C3-4BD9330EBBBE}"/>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AAAF933-4D4B-4330-B071-9CAAF7E58DA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9" name="TextBox 8">
            <a:extLst>
              <a:ext uri="{FF2B5EF4-FFF2-40B4-BE49-F238E27FC236}">
                <a16:creationId xmlns:a16="http://schemas.microsoft.com/office/drawing/2014/main" id="{87F4831C-40FD-49FE-8938-43477FFF167F}"/>
              </a:ext>
            </a:extLst>
          </p:cNvPr>
          <p:cNvSpPr txBox="1"/>
          <p:nvPr/>
        </p:nvSpPr>
        <p:spPr>
          <a:xfrm>
            <a:off x="2621237" y="2205144"/>
            <a:ext cx="6949531" cy="2677656"/>
          </a:xfrm>
          <a:prstGeom prst="rect">
            <a:avLst/>
          </a:prstGeom>
          <a:noFill/>
        </p:spPr>
        <p:txBody>
          <a:bodyPr wrap="none" rtlCol="0">
            <a:spAutoFit/>
          </a:bodyPr>
          <a:lstStyle/>
          <a:p>
            <a:pPr algn="ctr"/>
            <a:r>
              <a:rPr lang="en-US" sz="2400" dirty="0"/>
              <a:t>End </a:t>
            </a:r>
          </a:p>
          <a:p>
            <a:pPr algn="ctr"/>
            <a:r>
              <a:rPr lang="en-US" sz="2400" dirty="0"/>
              <a:t>Basin-Scale Nutrient Remediation (</a:t>
            </a:r>
            <a:r>
              <a:rPr lang="en-US" sz="24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SSWR 5.2.2)</a:t>
            </a:r>
            <a:endParaRPr lang="en-US" sz="2400" dirty="0"/>
          </a:p>
          <a:p>
            <a:pPr algn="ctr"/>
            <a:endParaRPr lang="en-US" sz="2400" dirty="0"/>
          </a:p>
          <a:p>
            <a:pPr algn="ctr"/>
            <a:r>
              <a:rPr lang="en-US" sz="2400" dirty="0"/>
              <a:t>Begin </a:t>
            </a:r>
          </a:p>
          <a:p>
            <a:pPr algn="ctr"/>
            <a:r>
              <a:rPr lang="en-US" sz="2400" dirty="0"/>
              <a:t>Urban Stormwater Green Infrastructure (SSWR 10.1.1)</a:t>
            </a:r>
          </a:p>
          <a:p>
            <a:pPr algn="ctr"/>
            <a:endParaRPr lang="en-US" sz="2400" dirty="0"/>
          </a:p>
          <a:p>
            <a:pPr algn="ctr"/>
            <a:endParaRPr lang="en-US" sz="2400" dirty="0"/>
          </a:p>
        </p:txBody>
      </p:sp>
      <p:cxnSp>
        <p:nvCxnSpPr>
          <p:cNvPr id="10" name="Straight Arrow Connector 9">
            <a:extLst>
              <a:ext uri="{FF2B5EF4-FFF2-40B4-BE49-F238E27FC236}">
                <a16:creationId xmlns:a16="http://schemas.microsoft.com/office/drawing/2014/main" id="{567DF3A9-C214-452F-91FC-C7FCC46F7EAF}"/>
              </a:ext>
            </a:extLst>
          </p:cNvPr>
          <p:cNvCxnSpPr/>
          <p:nvPr/>
        </p:nvCxnSpPr>
        <p:spPr>
          <a:xfrm>
            <a:off x="7036634" y="242596"/>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23EEFA90-4D53-4EE7-A7DD-C5C55C024DC2}"/>
              </a:ext>
            </a:extLst>
          </p:cNvPr>
          <p:cNvSpPr>
            <a:spLocks noGrp="1"/>
          </p:cNvSpPr>
          <p:nvPr>
            <p:ph type="sldNum" sz="quarter" idx="12"/>
          </p:nvPr>
        </p:nvSpPr>
        <p:spPr/>
        <p:txBody>
          <a:bodyPr/>
          <a:lstStyle/>
          <a:p>
            <a:fld id="{86F9EFF2-DF63-40F5-BBEC-44A3FDA193BA}" type="slidenum">
              <a:rPr lang="en-US" smtClean="0"/>
              <a:t>30</a:t>
            </a:fld>
            <a:endParaRPr lang="en-US" dirty="0"/>
          </a:p>
        </p:txBody>
      </p:sp>
    </p:spTree>
    <p:extLst>
      <p:ext uri="{BB962C8B-B14F-4D97-AF65-F5344CB8AC3E}">
        <p14:creationId xmlns:p14="http://schemas.microsoft.com/office/powerpoint/2010/main" val="362013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5931" y="2146741"/>
            <a:ext cx="46966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627188"/>
            <a:ext cx="4416002" cy="145167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00"/>
                </a:solidFill>
              </a:rPr>
              <a:t>“VELMA Modeling for Salmonid and Orca Recovery in Puget Sound” + “Green and gray infrastructure to manage stormwater quantity and quality”</a:t>
            </a:r>
          </a:p>
        </p:txBody>
      </p:sp>
      <p:sp>
        <p:nvSpPr>
          <p:cNvPr id="41" name="TextBox 40">
            <a:extLst>
              <a:ext uri="{FF2B5EF4-FFF2-40B4-BE49-F238E27FC236}">
                <a16:creationId xmlns:a16="http://schemas.microsoft.com/office/drawing/2014/main" id="{6B2B21A3-8D32-452A-85B6-0D6B8B69587C}"/>
              </a:ext>
            </a:extLst>
          </p:cNvPr>
          <p:cNvSpPr txBox="1"/>
          <p:nvPr/>
        </p:nvSpPr>
        <p:spPr>
          <a:xfrm>
            <a:off x="62690" y="2260354"/>
            <a:ext cx="4498809" cy="4862870"/>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b="1" dirty="0">
                <a:solidFill>
                  <a:srgbClr val="FFFF00"/>
                </a:solidFill>
              </a:rPr>
              <a:t>Goal:</a:t>
            </a:r>
            <a:r>
              <a:rPr lang="en-US" dirty="0">
                <a:solidFill>
                  <a:srgbClr val="FFFF00"/>
                </a:solidFill>
              </a:rPr>
              <a:t> </a:t>
            </a:r>
            <a:r>
              <a:rPr lang="en-US" sz="1600" dirty="0">
                <a:solidFill>
                  <a:schemeClr val="bg1"/>
                </a:solidFill>
              </a:rPr>
              <a:t>Use VELMA to address high priority science and decision support questions facing community, state, tribal and federal stakeholders: </a:t>
            </a:r>
            <a:endParaRPr lang="en-US" sz="2000" dirty="0">
              <a:solidFill>
                <a:schemeClr val="bg1"/>
              </a:solidFill>
            </a:endParaRPr>
          </a:p>
          <a:p>
            <a:pPr marL="457200" indent="-173038">
              <a:spcBef>
                <a:spcPts val="600"/>
              </a:spcBef>
              <a:buClr>
                <a:schemeClr val="bg1"/>
              </a:buClr>
              <a:buFont typeface="Arial" panose="020B0604020202020204" pitchFamily="34" charset="0"/>
              <a:buChar char="•"/>
            </a:pPr>
            <a:r>
              <a:rPr lang="en-US" sz="1600" dirty="0">
                <a:solidFill>
                  <a:schemeClr val="bg1"/>
                </a:solidFill>
              </a:rPr>
              <a:t>What are the main sources and biophysical factors controlling fate and transport of toxics in stormwater draining from Puget Sound near-shore communities? </a:t>
            </a:r>
          </a:p>
          <a:p>
            <a:pPr lvl="1" indent="-173038">
              <a:spcBef>
                <a:spcPts val="600"/>
              </a:spcBef>
              <a:buClr>
                <a:schemeClr val="bg1"/>
              </a:buClr>
              <a:buFont typeface="Arial" panose="020B0604020202020204" pitchFamily="34" charset="0"/>
              <a:buChar char="•"/>
            </a:pPr>
            <a:r>
              <a:rPr lang="en-US" sz="1600" dirty="0">
                <a:solidFill>
                  <a:schemeClr val="bg1"/>
                </a:solidFill>
              </a:rPr>
              <a:t>To what extent can proposed brownfield cleanup and green infrastructure solutions - such as rain gardens, bioswales, pervious pavements, green roofs, riparian buffers - reduce loadings of toxics in urban stormwater and streams draining into Puget Sound? </a:t>
            </a:r>
          </a:p>
          <a:p>
            <a:pPr lvl="1" indent="-173038">
              <a:spcBef>
                <a:spcPts val="600"/>
              </a:spcBef>
              <a:buClr>
                <a:schemeClr val="bg1"/>
              </a:buClr>
              <a:buFont typeface="Arial" panose="020B0604020202020204" pitchFamily="34" charset="0"/>
              <a:buChar char="•"/>
            </a:pPr>
            <a:r>
              <a:rPr lang="en-US" sz="1600" dirty="0">
                <a:solidFill>
                  <a:schemeClr val="bg1"/>
                </a:solidFill>
              </a:rPr>
              <a:t>What are the implications of modeled reductions in stormwater toxics for salmonids and orcas? </a:t>
            </a:r>
          </a:p>
          <a:p>
            <a:pPr marL="168275" indent="-168275">
              <a:spcBef>
                <a:spcPts val="600"/>
              </a:spcBef>
              <a:spcAft>
                <a:spcPts val="600"/>
              </a:spcAft>
              <a:buFont typeface="Arial" panose="020B0604020202020204" pitchFamily="34" charset="0"/>
              <a:buChar char="•"/>
            </a:pPr>
            <a:endParaRPr lang="en-US" sz="1600" dirty="0">
              <a:solidFill>
                <a:schemeClr val="bg1"/>
              </a:solidFill>
            </a:endParaRPr>
          </a:p>
        </p:txBody>
      </p:sp>
      <p:sp>
        <p:nvSpPr>
          <p:cNvPr id="21" name="TextBox 20">
            <a:extLst>
              <a:ext uri="{FF2B5EF4-FFF2-40B4-BE49-F238E27FC236}">
                <a16:creationId xmlns:a16="http://schemas.microsoft.com/office/drawing/2014/main" id="{38F7F6A3-3898-450D-A25F-FC90D49B9720}"/>
              </a:ext>
            </a:extLst>
          </p:cNvPr>
          <p:cNvSpPr txBox="1"/>
          <p:nvPr/>
        </p:nvSpPr>
        <p:spPr>
          <a:xfrm>
            <a:off x="4917232" y="547505"/>
            <a:ext cx="7274767" cy="1400383"/>
          </a:xfrm>
          <a:prstGeom prst="rect">
            <a:avLst/>
          </a:prstGeom>
          <a:solidFill>
            <a:schemeClr val="bg1"/>
          </a:solidFill>
        </p:spPr>
        <p:txBody>
          <a:bodyPr wrap="square" rtlCol="0">
            <a:spAutoFit/>
          </a:bodyPr>
          <a:lstStyle/>
          <a:p>
            <a:r>
              <a:rPr lang="en-US" sz="1700" dirty="0"/>
              <a:t>“</a:t>
            </a:r>
            <a:r>
              <a:rPr lang="en-US" sz="1700" b="1" dirty="0"/>
              <a:t>The most common delivery pathway toxic chemicals take to reach Puget Sound is through polluted surface runoff — also known as stormwater. </a:t>
            </a:r>
            <a:r>
              <a:rPr lang="en-US" sz="1700" dirty="0"/>
              <a:t>Rain hits roofs, roads, developed areas, and other hard surfaces and runs into storm drains. It then goes mostly untreated into lakes, streams, and rivers that drain to Puget Sound.”</a:t>
            </a:r>
            <a:endParaRPr lang="en-US" sz="1300" dirty="0"/>
          </a:p>
        </p:txBody>
      </p:sp>
      <p:grpSp>
        <p:nvGrpSpPr>
          <p:cNvPr id="10" name="Group 9">
            <a:extLst>
              <a:ext uri="{FF2B5EF4-FFF2-40B4-BE49-F238E27FC236}">
                <a16:creationId xmlns:a16="http://schemas.microsoft.com/office/drawing/2014/main" id="{DD68A979-1449-49A6-B5C8-318B9899A341}"/>
              </a:ext>
            </a:extLst>
          </p:cNvPr>
          <p:cNvGrpSpPr/>
          <p:nvPr/>
        </p:nvGrpSpPr>
        <p:grpSpPr>
          <a:xfrm>
            <a:off x="5545021" y="2032232"/>
            <a:ext cx="5708916" cy="4724979"/>
            <a:chOff x="5545021" y="1966915"/>
            <a:chExt cx="5708916" cy="4724979"/>
          </a:xfrm>
        </p:grpSpPr>
        <p:pic>
          <p:nvPicPr>
            <p:cNvPr id="14" name="Picture 13">
              <a:extLst>
                <a:ext uri="{FF2B5EF4-FFF2-40B4-BE49-F238E27FC236}">
                  <a16:creationId xmlns:a16="http://schemas.microsoft.com/office/drawing/2014/main" id="{C147650E-AFC5-4381-ABAA-6291D6B08C47}"/>
                </a:ext>
              </a:extLst>
            </p:cNvPr>
            <p:cNvPicPr>
              <a:picLocks noChangeAspect="1"/>
            </p:cNvPicPr>
            <p:nvPr/>
          </p:nvPicPr>
          <p:blipFill>
            <a:blip r:embed="rId2"/>
            <a:stretch>
              <a:fillRect/>
            </a:stretch>
          </p:blipFill>
          <p:spPr>
            <a:xfrm>
              <a:off x="5640692" y="1966915"/>
              <a:ext cx="5613245" cy="4724979"/>
            </a:xfrm>
            <a:prstGeom prst="rect">
              <a:avLst/>
            </a:prstGeom>
          </p:spPr>
        </p:pic>
        <p:sp>
          <p:nvSpPr>
            <p:cNvPr id="15" name="Oval 14">
              <a:extLst>
                <a:ext uri="{FF2B5EF4-FFF2-40B4-BE49-F238E27FC236}">
                  <a16:creationId xmlns:a16="http://schemas.microsoft.com/office/drawing/2014/main" id="{0073B947-C3BA-40F6-8F96-A56F25D97548}"/>
                </a:ext>
              </a:extLst>
            </p:cNvPr>
            <p:cNvSpPr/>
            <p:nvPr/>
          </p:nvSpPr>
          <p:spPr>
            <a:xfrm>
              <a:off x="5545021" y="4049487"/>
              <a:ext cx="2014636" cy="7184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a:extLst>
              <a:ext uri="{FF2B5EF4-FFF2-40B4-BE49-F238E27FC236}">
                <a16:creationId xmlns:a16="http://schemas.microsoft.com/office/drawing/2014/main" id="{30E0C037-65AD-4D2B-B74A-0A38E5A8B2B2}"/>
              </a:ext>
            </a:extLst>
          </p:cNvPr>
          <p:cNvSpPr>
            <a:spLocks noGrp="1"/>
          </p:cNvSpPr>
          <p:nvPr>
            <p:ph type="sldNum" sz="quarter" idx="12"/>
          </p:nvPr>
        </p:nvSpPr>
        <p:spPr/>
        <p:txBody>
          <a:bodyPr/>
          <a:lstStyle/>
          <a:p>
            <a:fld id="{86F9EFF2-DF63-40F5-BBEC-44A3FDA193BA}" type="slidenum">
              <a:rPr lang="en-US" smtClean="0">
                <a:solidFill>
                  <a:schemeClr val="bg1"/>
                </a:solidFill>
              </a:rPr>
              <a:t>31</a:t>
            </a:fld>
            <a:endParaRPr lang="en-US" dirty="0">
              <a:solidFill>
                <a:schemeClr val="bg1"/>
              </a:solidFill>
            </a:endParaRPr>
          </a:p>
        </p:txBody>
      </p:sp>
      <p:pic>
        <p:nvPicPr>
          <p:cNvPr id="11" name="Picture 10">
            <a:extLst>
              <a:ext uri="{FF2B5EF4-FFF2-40B4-BE49-F238E27FC236}">
                <a16:creationId xmlns:a16="http://schemas.microsoft.com/office/drawing/2014/main" id="{98E4D933-A964-465B-BEE9-43454C640B1D}"/>
              </a:ext>
            </a:extLst>
          </p:cNvPr>
          <p:cNvPicPr>
            <a:picLocks noChangeAspect="1"/>
          </p:cNvPicPr>
          <p:nvPr/>
        </p:nvPicPr>
        <p:blipFill>
          <a:blip r:embed="rId3"/>
          <a:stretch>
            <a:fillRect/>
          </a:stretch>
        </p:blipFill>
        <p:spPr>
          <a:xfrm>
            <a:off x="7647187" y="1633598"/>
            <a:ext cx="1108689" cy="314290"/>
          </a:xfrm>
          <a:prstGeom prst="rect">
            <a:avLst/>
          </a:prstGeom>
        </p:spPr>
      </p:pic>
      <p:sp>
        <p:nvSpPr>
          <p:cNvPr id="13" name="TextBox 12">
            <a:extLst>
              <a:ext uri="{FF2B5EF4-FFF2-40B4-BE49-F238E27FC236}">
                <a16:creationId xmlns:a16="http://schemas.microsoft.com/office/drawing/2014/main" id="{2DBAFEE4-7A46-4E24-8DC3-D16582163432}"/>
              </a:ext>
            </a:extLst>
          </p:cNvPr>
          <p:cNvSpPr txBox="1"/>
          <p:nvPr/>
        </p:nvSpPr>
        <p:spPr>
          <a:xfrm>
            <a:off x="6322124" y="1609334"/>
            <a:ext cx="1362489" cy="338554"/>
          </a:xfrm>
          <a:prstGeom prst="rect">
            <a:avLst/>
          </a:prstGeom>
          <a:noFill/>
        </p:spPr>
        <p:txBody>
          <a:bodyPr wrap="none" rtlCol="0">
            <a:spAutoFit/>
          </a:bodyPr>
          <a:lstStyle/>
          <a:p>
            <a:r>
              <a:rPr lang="en-US" sz="1600" dirty="0">
                <a:hlinkClick r:id="rId4"/>
              </a:rPr>
              <a:t>Reference link</a:t>
            </a:r>
            <a:endParaRPr lang="en-US" sz="1600" dirty="0"/>
          </a:p>
        </p:txBody>
      </p:sp>
    </p:spTree>
    <p:extLst>
      <p:ext uri="{BB962C8B-B14F-4D97-AF65-F5344CB8AC3E}">
        <p14:creationId xmlns:p14="http://schemas.microsoft.com/office/powerpoint/2010/main" val="2840629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AC8301-7358-4ACE-9246-D5B0CE86B1ED}"/>
              </a:ext>
            </a:extLst>
          </p:cNvPr>
          <p:cNvSpPr/>
          <p:nvPr/>
        </p:nvSpPr>
        <p:spPr>
          <a:xfrm>
            <a:off x="0" y="23082"/>
            <a:ext cx="5390686"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3C41C3C-16E2-4985-892F-3E0DBCD62345}"/>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D3BD993-F65E-4E4E-96FE-6462BC61D35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05A0A35A-D8FF-447C-BF0F-C66ED5C70F2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0D6172AC-AE7B-433B-B087-D45D4EF7F1B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68364F5-86CA-4801-AF44-B0A8B451582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0E22A6EA-9441-447F-836A-E13383939D91}"/>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B31DF8EB-7D1B-4068-A3D3-E7F54242BFF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5" name="TextBox 14">
            <a:extLst>
              <a:ext uri="{FF2B5EF4-FFF2-40B4-BE49-F238E27FC236}">
                <a16:creationId xmlns:a16="http://schemas.microsoft.com/office/drawing/2014/main" id="{08C3AC53-8CA0-49D0-A306-30B50D71A0E9}"/>
              </a:ext>
            </a:extLst>
          </p:cNvPr>
          <p:cNvSpPr txBox="1"/>
          <p:nvPr/>
        </p:nvSpPr>
        <p:spPr>
          <a:xfrm>
            <a:off x="128006" y="655181"/>
            <a:ext cx="5187693" cy="119006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00"/>
                </a:solidFill>
              </a:rPr>
              <a:t>“VELMA Modeling for Salmonid and Orca Recovery in Puget Sound” </a:t>
            </a:r>
            <a:r>
              <a:rPr lang="en-US" sz="1700" dirty="0">
                <a:solidFill>
                  <a:schemeClr val="bg1"/>
                </a:solidFill>
              </a:rPr>
              <a:t>+</a:t>
            </a:r>
            <a:r>
              <a:rPr lang="en-US" sz="1700" dirty="0">
                <a:solidFill>
                  <a:srgbClr val="FFFF00"/>
                </a:solidFill>
              </a:rPr>
              <a:t> “Green and gray infrastructure to manage stormwater quantity and quality”</a:t>
            </a:r>
          </a:p>
        </p:txBody>
      </p:sp>
      <p:sp>
        <p:nvSpPr>
          <p:cNvPr id="16" name="TextBox 15">
            <a:extLst>
              <a:ext uri="{FF2B5EF4-FFF2-40B4-BE49-F238E27FC236}">
                <a16:creationId xmlns:a16="http://schemas.microsoft.com/office/drawing/2014/main" id="{755F5A99-BDCE-4196-9164-597C2DF22144}"/>
              </a:ext>
            </a:extLst>
          </p:cNvPr>
          <p:cNvSpPr txBox="1"/>
          <p:nvPr/>
        </p:nvSpPr>
        <p:spPr>
          <a:xfrm>
            <a:off x="34696" y="2101728"/>
            <a:ext cx="5281003" cy="5480988"/>
          </a:xfrm>
          <a:prstGeom prst="rect">
            <a:avLst/>
          </a:prstGeom>
          <a:noFill/>
        </p:spPr>
        <p:txBody>
          <a:bodyPr wrap="square" rtlCol="0">
            <a:spAutoFit/>
          </a:bodyPr>
          <a:lstStyle/>
          <a:p>
            <a:pPr marL="342900" lvl="0" indent="-342900">
              <a:buClr>
                <a:schemeClr val="bg1"/>
              </a:buClr>
              <a:buFont typeface="Wingdings" panose="05000000000000000000" pitchFamily="2" charset="2"/>
              <a:buChar char="v"/>
            </a:pPr>
            <a:r>
              <a:rPr lang="en-US" dirty="0">
                <a:solidFill>
                  <a:srgbClr val="FFFF00"/>
                </a:solidFill>
              </a:rPr>
              <a:t>Modeling Challenges</a:t>
            </a:r>
          </a:p>
          <a:p>
            <a:pPr marL="569913" lvl="1" indent="-222250">
              <a:buFont typeface="Wingdings" panose="05000000000000000000" pitchFamily="2" charset="2"/>
              <a:buChar char="§"/>
            </a:pPr>
            <a:r>
              <a:rPr lang="en-US" sz="1600" dirty="0">
                <a:solidFill>
                  <a:schemeClr val="bg1"/>
                </a:solidFill>
              </a:rPr>
              <a:t>Synthesis of supporting biophysical, ecotoxicological and civil engineering data describing stormwater contaminant loads and management methods in Puget Sound nearshore communities</a:t>
            </a:r>
          </a:p>
          <a:p>
            <a:pPr marL="569913" lvl="1" indent="-222250">
              <a:spcBef>
                <a:spcPts val="300"/>
              </a:spcBef>
              <a:buFont typeface="Wingdings" panose="05000000000000000000" pitchFamily="2" charset="2"/>
              <a:buChar char="§"/>
            </a:pPr>
            <a:r>
              <a:rPr lang="en-US" sz="1600" dirty="0">
                <a:solidFill>
                  <a:schemeClr val="bg1"/>
                </a:solidFill>
              </a:rPr>
              <a:t>Quantify effectiveness of green infrastructure (GI) for reducing stormwater contaminant loads and impacts on aquatic species and human health</a:t>
            </a:r>
            <a:endParaRPr lang="en-US" dirty="0">
              <a:solidFill>
                <a:schemeClr val="bg1"/>
              </a:solidFill>
            </a:endParaRPr>
          </a:p>
          <a:p>
            <a:pPr marL="342900" indent="-342900">
              <a:spcBef>
                <a:spcPts val="400"/>
              </a:spcBef>
              <a:buClr>
                <a:schemeClr val="bg1"/>
              </a:buClr>
              <a:buFont typeface="Wingdings" panose="05000000000000000000" pitchFamily="2" charset="2"/>
              <a:buChar char="v"/>
            </a:pPr>
            <a:r>
              <a:rPr lang="en-US" dirty="0">
                <a:solidFill>
                  <a:srgbClr val="FFFF00"/>
                </a:solidFill>
              </a:rPr>
              <a:t>Strategy for Addressing Challenges </a:t>
            </a:r>
          </a:p>
          <a:p>
            <a:pPr marL="569913" lvl="1" indent="-225425">
              <a:buFont typeface="Wingdings" panose="05000000000000000000" pitchFamily="2" charset="2"/>
              <a:buChar char="§"/>
            </a:pPr>
            <a:r>
              <a:rPr lang="en-US" sz="1600" dirty="0">
                <a:solidFill>
                  <a:schemeClr val="bg1"/>
                </a:solidFill>
              </a:rPr>
              <a:t>Apply VELMA and Aquatox in collaboration with Puget Sound stormwater scientists and managers to model contaminant fate and transport in selected nearshore community “hotspots” (see inset, right)</a:t>
            </a:r>
            <a:endParaRPr lang="en-US" sz="2000" dirty="0">
              <a:solidFill>
                <a:schemeClr val="bg1"/>
              </a:solidFill>
            </a:endParaRPr>
          </a:p>
          <a:p>
            <a:pPr marL="342900" lvl="1" indent="-342900">
              <a:spcBef>
                <a:spcPts val="400"/>
              </a:spcBef>
              <a:buClr>
                <a:schemeClr val="bg1"/>
              </a:buClr>
              <a:buFont typeface="Wingdings" panose="05000000000000000000" pitchFamily="2" charset="2"/>
              <a:buChar char="v"/>
            </a:pPr>
            <a:r>
              <a:rPr lang="en-US" dirty="0">
                <a:solidFill>
                  <a:srgbClr val="FFFF00"/>
                </a:solidFill>
              </a:rPr>
              <a:t>Near-term Goal</a:t>
            </a:r>
          </a:p>
          <a:p>
            <a:pPr marL="569913" lvl="1" indent="-225425">
              <a:buClr>
                <a:schemeClr val="bg1"/>
              </a:buClr>
              <a:buFont typeface="Wingdings" panose="05000000000000000000" pitchFamily="2" charset="2"/>
              <a:buChar char="§"/>
            </a:pPr>
            <a:r>
              <a:rPr lang="en-US" sz="1600" dirty="0">
                <a:solidFill>
                  <a:schemeClr val="bg1"/>
                </a:solidFill>
              </a:rPr>
              <a:t>VELMA urban GI demonstration for the Miller Creek watershed in the City of Burien, WA, </a:t>
            </a:r>
            <a:r>
              <a:rPr lang="en-US" sz="1600" dirty="0">
                <a:solidFill>
                  <a:schemeClr val="bg1"/>
                </a:solidFill>
                <a:hlinkClick r:id="rId2"/>
              </a:rPr>
              <a:t>site of high urban contaminant loads</a:t>
            </a:r>
            <a:r>
              <a:rPr lang="en-US" sz="1600" dirty="0">
                <a:solidFill>
                  <a:schemeClr val="bg1"/>
                </a:solidFill>
              </a:rPr>
              <a:t> (link) and high coho salmon mortality</a:t>
            </a:r>
          </a:p>
          <a:p>
            <a:pPr>
              <a:spcBef>
                <a:spcPts val="600"/>
              </a:spcBef>
              <a:spcAft>
                <a:spcPts val="600"/>
              </a:spcAft>
            </a:pPr>
            <a:endParaRPr lang="en-US" sz="1600" dirty="0">
              <a:solidFill>
                <a:schemeClr val="bg1"/>
              </a:solidFill>
            </a:endParaRPr>
          </a:p>
          <a:p>
            <a:pPr marL="168275" indent="-168275">
              <a:spcBef>
                <a:spcPts val="600"/>
              </a:spcBef>
              <a:spcAft>
                <a:spcPts val="600"/>
              </a:spcAft>
              <a:buFont typeface="Arial" panose="020B0604020202020204" pitchFamily="34" charset="0"/>
              <a:buChar char="•"/>
            </a:pPr>
            <a:endParaRPr lang="en-US" sz="1600" dirty="0">
              <a:solidFill>
                <a:schemeClr val="bg1"/>
              </a:solidFill>
            </a:endParaRPr>
          </a:p>
        </p:txBody>
      </p:sp>
      <p:cxnSp>
        <p:nvCxnSpPr>
          <p:cNvPr id="17" name="Straight Connector 16">
            <a:extLst>
              <a:ext uri="{FF2B5EF4-FFF2-40B4-BE49-F238E27FC236}">
                <a16:creationId xmlns:a16="http://schemas.microsoft.com/office/drawing/2014/main" id="{DF1FE17E-0E82-4C04-86F6-395DB12162C4}"/>
              </a:ext>
            </a:extLst>
          </p:cNvPr>
          <p:cNvCxnSpPr>
            <a:cxnSpLocks/>
          </p:cNvCxnSpPr>
          <p:nvPr/>
        </p:nvCxnSpPr>
        <p:spPr>
          <a:xfrm>
            <a:off x="5931" y="1978795"/>
            <a:ext cx="5309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2F0C8CA-3F8A-4B7B-9FF5-346769501E21}"/>
              </a:ext>
            </a:extLst>
          </p:cNvPr>
          <p:cNvSpPr/>
          <p:nvPr/>
        </p:nvSpPr>
        <p:spPr>
          <a:xfrm>
            <a:off x="6285418" y="1971213"/>
            <a:ext cx="323912" cy="5078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ADDFDE1-16DA-4D06-8544-31673F1D41C6}"/>
              </a:ext>
            </a:extLst>
          </p:cNvPr>
          <p:cNvSpPr txBox="1"/>
          <p:nvPr/>
        </p:nvSpPr>
        <p:spPr>
          <a:xfrm>
            <a:off x="5545592" y="1882005"/>
            <a:ext cx="1970796" cy="3926716"/>
          </a:xfrm>
          <a:prstGeom prst="rect">
            <a:avLst/>
          </a:prstGeom>
          <a:noFill/>
        </p:spPr>
        <p:txBody>
          <a:bodyPr wrap="none" rtlCol="0">
            <a:spAutoFit/>
          </a:bodyPr>
          <a:lstStyle/>
          <a:p>
            <a:r>
              <a:rPr lang="en-US" sz="2000" dirty="0"/>
              <a:t>Study </a:t>
            </a:r>
          </a:p>
          <a:p>
            <a:r>
              <a:rPr lang="en-US" sz="2000" dirty="0"/>
              <a:t>Sites</a:t>
            </a:r>
          </a:p>
          <a:p>
            <a:endParaRPr lang="en-US" sz="2000" dirty="0"/>
          </a:p>
          <a:p>
            <a:pPr>
              <a:spcAft>
                <a:spcPts val="600"/>
              </a:spcAft>
            </a:pPr>
            <a:r>
              <a:rPr lang="en-US" sz="2000" u="sng" dirty="0"/>
              <a:t>City of Seattle</a:t>
            </a:r>
            <a:endParaRPr lang="en-US" sz="2000" dirty="0"/>
          </a:p>
          <a:p>
            <a:pPr>
              <a:spcAft>
                <a:spcPts val="300"/>
              </a:spcAft>
            </a:pPr>
            <a:r>
              <a:rPr lang="en-US" sz="2000" dirty="0"/>
              <a:t>Pipers Creek</a:t>
            </a:r>
          </a:p>
          <a:p>
            <a:pPr>
              <a:spcAft>
                <a:spcPts val="600"/>
              </a:spcAft>
            </a:pPr>
            <a:r>
              <a:rPr lang="en-US" sz="2000" dirty="0"/>
              <a:t>Thornton Creek</a:t>
            </a:r>
          </a:p>
          <a:p>
            <a:pPr>
              <a:spcAft>
                <a:spcPts val="600"/>
              </a:spcAft>
            </a:pPr>
            <a:r>
              <a:rPr lang="en-US" sz="2000" dirty="0"/>
              <a:t>Taylor Creek</a:t>
            </a:r>
          </a:p>
          <a:p>
            <a:pPr>
              <a:spcAft>
                <a:spcPts val="600"/>
              </a:spcAft>
            </a:pPr>
            <a:r>
              <a:rPr lang="en-US" sz="2000" dirty="0"/>
              <a:t>Longfellow Creek</a:t>
            </a:r>
          </a:p>
          <a:p>
            <a:pPr>
              <a:spcAft>
                <a:spcPts val="600"/>
              </a:spcAft>
            </a:pPr>
            <a:endParaRPr lang="en-US" sz="2000" dirty="0"/>
          </a:p>
          <a:p>
            <a:pPr>
              <a:spcAft>
                <a:spcPts val="200"/>
              </a:spcAft>
            </a:pPr>
            <a:r>
              <a:rPr lang="en-US" sz="2000" u="sng" dirty="0"/>
              <a:t>City of Burien</a:t>
            </a:r>
          </a:p>
          <a:p>
            <a:pPr>
              <a:spcAft>
                <a:spcPts val="600"/>
              </a:spcAft>
            </a:pPr>
            <a:r>
              <a:rPr lang="en-US" sz="2000" dirty="0"/>
              <a:t>Miller Creek</a:t>
            </a:r>
          </a:p>
        </p:txBody>
      </p:sp>
      <p:grpSp>
        <p:nvGrpSpPr>
          <p:cNvPr id="25" name="Group 24">
            <a:extLst>
              <a:ext uri="{FF2B5EF4-FFF2-40B4-BE49-F238E27FC236}">
                <a16:creationId xmlns:a16="http://schemas.microsoft.com/office/drawing/2014/main" id="{A5267D09-1DC9-4406-A567-A8A6750C752A}"/>
              </a:ext>
            </a:extLst>
          </p:cNvPr>
          <p:cNvGrpSpPr/>
          <p:nvPr/>
        </p:nvGrpSpPr>
        <p:grpSpPr>
          <a:xfrm>
            <a:off x="7456163" y="594882"/>
            <a:ext cx="4304352" cy="6200445"/>
            <a:chOff x="7456163" y="594882"/>
            <a:chExt cx="4304352" cy="6200445"/>
          </a:xfrm>
        </p:grpSpPr>
        <p:grpSp>
          <p:nvGrpSpPr>
            <p:cNvPr id="18" name="Group 17">
              <a:extLst>
                <a:ext uri="{FF2B5EF4-FFF2-40B4-BE49-F238E27FC236}">
                  <a16:creationId xmlns:a16="http://schemas.microsoft.com/office/drawing/2014/main" id="{C681B9F8-D257-4859-AB1F-92202CE21A85}"/>
                </a:ext>
              </a:extLst>
            </p:cNvPr>
            <p:cNvGrpSpPr/>
            <p:nvPr/>
          </p:nvGrpSpPr>
          <p:grpSpPr>
            <a:xfrm>
              <a:off x="7456163" y="594882"/>
              <a:ext cx="4304352" cy="6200445"/>
              <a:chOff x="6876301" y="594882"/>
              <a:chExt cx="4304352" cy="6200445"/>
            </a:xfrm>
          </p:grpSpPr>
          <p:pic>
            <p:nvPicPr>
              <p:cNvPr id="4" name="Picture 3">
                <a:extLst>
                  <a:ext uri="{FF2B5EF4-FFF2-40B4-BE49-F238E27FC236}">
                    <a16:creationId xmlns:a16="http://schemas.microsoft.com/office/drawing/2014/main" id="{EB055B48-2331-4CC6-82D9-108CDD054814}"/>
                  </a:ext>
                </a:extLst>
              </p:cNvPr>
              <p:cNvPicPr>
                <a:picLocks noChangeAspect="1"/>
              </p:cNvPicPr>
              <p:nvPr/>
            </p:nvPicPr>
            <p:blipFill>
              <a:blip r:embed="rId3"/>
              <a:stretch>
                <a:fillRect/>
              </a:stretch>
            </p:blipFill>
            <p:spPr>
              <a:xfrm>
                <a:off x="6876301" y="594882"/>
                <a:ext cx="4304352" cy="5911787"/>
              </a:xfrm>
              <a:prstGeom prst="rect">
                <a:avLst/>
              </a:prstGeom>
            </p:spPr>
          </p:pic>
          <p:sp>
            <p:nvSpPr>
              <p:cNvPr id="13" name="TextBox 12">
                <a:hlinkClick r:id="rId4"/>
                <a:extLst>
                  <a:ext uri="{FF2B5EF4-FFF2-40B4-BE49-F238E27FC236}">
                    <a16:creationId xmlns:a16="http://schemas.microsoft.com/office/drawing/2014/main" id="{4226F738-D005-4288-B48B-8B4F172BDB5B}"/>
                  </a:ext>
                </a:extLst>
              </p:cNvPr>
              <p:cNvSpPr txBox="1"/>
              <p:nvPr/>
            </p:nvSpPr>
            <p:spPr>
              <a:xfrm>
                <a:off x="8538656" y="6425995"/>
                <a:ext cx="1556388" cy="369332"/>
              </a:xfrm>
              <a:prstGeom prst="rect">
                <a:avLst/>
              </a:prstGeom>
              <a:noFill/>
            </p:spPr>
            <p:txBody>
              <a:bodyPr wrap="none" rtlCol="0">
                <a:spAutoFit/>
              </a:bodyPr>
              <a:lstStyle/>
              <a:p>
                <a:r>
                  <a:rPr lang="en-US" dirty="0">
                    <a:hlinkClick r:id="rId4"/>
                  </a:rPr>
                  <a:t>Reference Link</a:t>
                </a:r>
                <a:endParaRPr lang="en-US" dirty="0"/>
              </a:p>
            </p:txBody>
          </p:sp>
        </p:grpSp>
        <p:sp>
          <p:nvSpPr>
            <p:cNvPr id="19" name="Oval 18">
              <a:extLst>
                <a:ext uri="{FF2B5EF4-FFF2-40B4-BE49-F238E27FC236}">
                  <a16:creationId xmlns:a16="http://schemas.microsoft.com/office/drawing/2014/main" id="{032AABA5-9E37-4BA8-86EE-27836CCFF25B}"/>
                </a:ext>
              </a:extLst>
            </p:cNvPr>
            <p:cNvSpPr/>
            <p:nvPr/>
          </p:nvSpPr>
          <p:spPr>
            <a:xfrm>
              <a:off x="9668105" y="3691054"/>
              <a:ext cx="297347" cy="68022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066EB10-34EC-4055-B86B-794BACE4F86D}"/>
                </a:ext>
              </a:extLst>
            </p:cNvPr>
            <p:cNvSpPr/>
            <p:nvPr/>
          </p:nvSpPr>
          <p:spPr>
            <a:xfrm>
              <a:off x="9407103" y="4939992"/>
              <a:ext cx="297347"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2B98777-F35D-4A74-8632-BCC5C1807AAB}"/>
                </a:ext>
              </a:extLst>
            </p:cNvPr>
            <p:cNvSpPr txBox="1"/>
            <p:nvPr/>
          </p:nvSpPr>
          <p:spPr>
            <a:xfrm>
              <a:off x="8808456" y="4925603"/>
              <a:ext cx="747320" cy="338554"/>
            </a:xfrm>
            <a:prstGeom prst="rect">
              <a:avLst/>
            </a:prstGeom>
            <a:noFill/>
          </p:spPr>
          <p:txBody>
            <a:bodyPr wrap="none" rtlCol="0">
              <a:spAutoFit/>
            </a:bodyPr>
            <a:lstStyle/>
            <a:p>
              <a:r>
                <a:rPr lang="en-US" sz="1600" b="1" dirty="0"/>
                <a:t>Burien</a:t>
              </a:r>
            </a:p>
          </p:txBody>
        </p:sp>
      </p:grpSp>
      <p:sp>
        <p:nvSpPr>
          <p:cNvPr id="26" name="Slide Number Placeholder 25">
            <a:extLst>
              <a:ext uri="{FF2B5EF4-FFF2-40B4-BE49-F238E27FC236}">
                <a16:creationId xmlns:a16="http://schemas.microsoft.com/office/drawing/2014/main" id="{2E7B9702-4B3E-46E4-A422-1E1060E94540}"/>
              </a:ext>
            </a:extLst>
          </p:cNvPr>
          <p:cNvSpPr>
            <a:spLocks noGrp="1"/>
          </p:cNvSpPr>
          <p:nvPr>
            <p:ph type="sldNum" sz="quarter" idx="12"/>
          </p:nvPr>
        </p:nvSpPr>
        <p:spPr/>
        <p:txBody>
          <a:bodyPr/>
          <a:lstStyle/>
          <a:p>
            <a:fld id="{86F9EFF2-DF63-40F5-BBEC-44A3FDA193BA}" type="slidenum">
              <a:rPr lang="en-US" smtClean="0">
                <a:solidFill>
                  <a:schemeClr val="bg1"/>
                </a:solidFill>
              </a:rPr>
              <a:t>32</a:t>
            </a:fld>
            <a:endParaRPr lang="en-US" dirty="0">
              <a:solidFill>
                <a:schemeClr val="bg1"/>
              </a:solidFill>
            </a:endParaRPr>
          </a:p>
        </p:txBody>
      </p:sp>
    </p:spTree>
    <p:extLst>
      <p:ext uri="{BB962C8B-B14F-4D97-AF65-F5344CB8AC3E}">
        <p14:creationId xmlns:p14="http://schemas.microsoft.com/office/powerpoint/2010/main" val="3036888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4A10C5A-7462-4404-A6A4-FACF83BDE5DB}"/>
              </a:ext>
            </a:extLst>
          </p:cNvPr>
          <p:cNvPicPr>
            <a:picLocks noChangeAspect="1"/>
          </p:cNvPicPr>
          <p:nvPr/>
        </p:nvPicPr>
        <p:blipFill>
          <a:blip r:embed="rId2"/>
          <a:stretch>
            <a:fillRect/>
          </a:stretch>
        </p:blipFill>
        <p:spPr>
          <a:xfrm>
            <a:off x="892092" y="568922"/>
            <a:ext cx="10270273" cy="6255626"/>
          </a:xfrm>
          <a:prstGeom prst="rect">
            <a:avLst/>
          </a:prstGeom>
        </p:spPr>
      </p:pic>
      <p:grpSp>
        <p:nvGrpSpPr>
          <p:cNvPr id="31" name="Group 30">
            <a:extLst>
              <a:ext uri="{FF2B5EF4-FFF2-40B4-BE49-F238E27FC236}">
                <a16:creationId xmlns:a16="http://schemas.microsoft.com/office/drawing/2014/main" id="{E6254C64-2C44-4E48-991C-7494CD981482}"/>
              </a:ext>
            </a:extLst>
          </p:cNvPr>
          <p:cNvGrpSpPr/>
          <p:nvPr/>
        </p:nvGrpSpPr>
        <p:grpSpPr>
          <a:xfrm>
            <a:off x="0" y="0"/>
            <a:ext cx="12192000" cy="440626"/>
            <a:chOff x="0" y="0"/>
            <a:chExt cx="12192000" cy="440626"/>
          </a:xfrm>
        </p:grpSpPr>
        <p:sp>
          <p:nvSpPr>
            <p:cNvPr id="32" name="Rectangle 31">
              <a:extLst>
                <a:ext uri="{FF2B5EF4-FFF2-40B4-BE49-F238E27FC236}">
                  <a16:creationId xmlns:a16="http://schemas.microsoft.com/office/drawing/2014/main" id="{2E90B4CE-DE1F-4D65-8207-2EC44462FB60}"/>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 name="Rectangle: Top Corners Rounded 32">
              <a:extLst>
                <a:ext uri="{FF2B5EF4-FFF2-40B4-BE49-F238E27FC236}">
                  <a16:creationId xmlns:a16="http://schemas.microsoft.com/office/drawing/2014/main" id="{53DC87F3-3350-4010-A9E4-6C8710F05DA5}"/>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34" name="Rectangle: Top Corners Rounded 33">
              <a:extLst>
                <a:ext uri="{FF2B5EF4-FFF2-40B4-BE49-F238E27FC236}">
                  <a16:creationId xmlns:a16="http://schemas.microsoft.com/office/drawing/2014/main" id="{D846EE2D-A12C-4730-A4DC-B7FF6056CC04}"/>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35" name="Rectangle: Top Corners Rounded 34">
              <a:extLst>
                <a:ext uri="{FF2B5EF4-FFF2-40B4-BE49-F238E27FC236}">
                  <a16:creationId xmlns:a16="http://schemas.microsoft.com/office/drawing/2014/main" id="{D8D97112-80E0-40E9-BE5C-9B9429E0818D}"/>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36" name="Rectangle: Top Corners Rounded 35">
              <a:extLst>
                <a:ext uri="{FF2B5EF4-FFF2-40B4-BE49-F238E27FC236}">
                  <a16:creationId xmlns:a16="http://schemas.microsoft.com/office/drawing/2014/main" id="{14A9F389-BBEC-462F-A1F5-A66BED7E7B3F}"/>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7" name="Rectangle: Top Corners Rounded 36">
              <a:extLst>
                <a:ext uri="{FF2B5EF4-FFF2-40B4-BE49-F238E27FC236}">
                  <a16:creationId xmlns:a16="http://schemas.microsoft.com/office/drawing/2014/main" id="{08ED4724-F450-4E9B-9814-9BCC8EECE4F2}"/>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8" name="TextBox 37">
            <a:extLst>
              <a:ext uri="{FF2B5EF4-FFF2-40B4-BE49-F238E27FC236}">
                <a16:creationId xmlns:a16="http://schemas.microsoft.com/office/drawing/2014/main" id="{8C84DA59-D23C-42A5-BD29-67A07F04C6CD}"/>
              </a:ext>
            </a:extLst>
          </p:cNvPr>
          <p:cNvSpPr txBox="1"/>
          <p:nvPr/>
        </p:nvSpPr>
        <p:spPr>
          <a:xfrm>
            <a:off x="382752" y="3122335"/>
            <a:ext cx="11378051" cy="954107"/>
          </a:xfrm>
          <a:prstGeom prst="rect">
            <a:avLst/>
          </a:prstGeom>
          <a:solidFill>
            <a:schemeClr val="accent3">
              <a:lumMod val="20000"/>
              <a:lumOff val="80000"/>
            </a:schemeClr>
          </a:solidFill>
        </p:spPr>
        <p:txBody>
          <a:bodyPr wrap="none" rtlCol="0">
            <a:spAutoFit/>
          </a:bodyPr>
          <a:lstStyle/>
          <a:p>
            <a:pPr algn="ctr"/>
            <a:r>
              <a:rPr lang="en-US" sz="2800" dirty="0"/>
              <a:t>A key demonstration of the effectiveness of green infrastructure treatments, </a:t>
            </a:r>
          </a:p>
          <a:p>
            <a:pPr algn="ctr"/>
            <a:r>
              <a:rPr lang="en-US" sz="2800" dirty="0"/>
              <a:t>such as rain gardens, bioswales, riparian buffers, pervious pavements…</a:t>
            </a:r>
          </a:p>
        </p:txBody>
      </p:sp>
      <p:sp>
        <p:nvSpPr>
          <p:cNvPr id="39" name="Slide Number Placeholder 38">
            <a:extLst>
              <a:ext uri="{FF2B5EF4-FFF2-40B4-BE49-F238E27FC236}">
                <a16:creationId xmlns:a16="http://schemas.microsoft.com/office/drawing/2014/main" id="{1C135279-1088-49D5-BDBA-CF3BC6B8E1AE}"/>
              </a:ext>
            </a:extLst>
          </p:cNvPr>
          <p:cNvSpPr>
            <a:spLocks noGrp="1"/>
          </p:cNvSpPr>
          <p:nvPr>
            <p:ph type="sldNum" sz="quarter" idx="12"/>
          </p:nvPr>
        </p:nvSpPr>
        <p:spPr/>
        <p:txBody>
          <a:bodyPr/>
          <a:lstStyle/>
          <a:p>
            <a:fld id="{86F9EFF2-DF63-40F5-BBEC-44A3FDA193BA}" type="slidenum">
              <a:rPr lang="en-US" smtClean="0">
                <a:solidFill>
                  <a:schemeClr val="tx1"/>
                </a:solidFill>
              </a:rPr>
              <a:t>33</a:t>
            </a:fld>
            <a:endParaRPr lang="en-US" dirty="0">
              <a:solidFill>
                <a:schemeClr val="tx1"/>
              </a:solidFill>
            </a:endParaRPr>
          </a:p>
        </p:txBody>
      </p:sp>
    </p:spTree>
    <p:extLst>
      <p:ext uri="{BB962C8B-B14F-4D97-AF65-F5344CB8AC3E}">
        <p14:creationId xmlns:p14="http://schemas.microsoft.com/office/powerpoint/2010/main" val="83858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0608" y="1"/>
            <a:ext cx="917309" cy="30480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26" name="Group 25"/>
          <p:cNvGrpSpPr/>
          <p:nvPr/>
        </p:nvGrpSpPr>
        <p:grpSpPr>
          <a:xfrm rot="10800000">
            <a:off x="9535886" y="327057"/>
            <a:ext cx="2656110" cy="911194"/>
            <a:chOff x="0" y="327946"/>
            <a:chExt cx="3888335" cy="911194"/>
          </a:xfrm>
          <a:gradFill flip="none" rotWithShape="1">
            <a:gsLst>
              <a:gs pos="0">
                <a:srgbClr val="66AD43">
                  <a:shade val="30000"/>
                  <a:satMod val="115000"/>
                </a:srgbClr>
              </a:gs>
              <a:gs pos="50000">
                <a:srgbClr val="66AD43">
                  <a:shade val="67500"/>
                  <a:satMod val="115000"/>
                </a:srgbClr>
              </a:gs>
              <a:gs pos="100000">
                <a:srgbClr val="66AD43">
                  <a:shade val="100000"/>
                  <a:satMod val="115000"/>
                </a:srgbClr>
              </a:gs>
            </a:gsLst>
            <a:lin ang="8100000" scaled="1"/>
            <a:tileRect/>
          </a:gradFill>
        </p:grpSpPr>
        <p:sp>
          <p:nvSpPr>
            <p:cNvPr id="27" name="Rectangle 26"/>
            <p:cNvSpPr/>
            <p:nvPr/>
          </p:nvSpPr>
          <p:spPr>
            <a:xfrm>
              <a:off x="0" y="327946"/>
              <a:ext cx="2777383" cy="911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1" name="Right Triangle 30"/>
            <p:cNvSpPr/>
            <p:nvPr/>
          </p:nvSpPr>
          <p:spPr>
            <a:xfrm>
              <a:off x="2777383" y="327946"/>
              <a:ext cx="1110952" cy="91119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34" name="Title 1"/>
          <p:cNvSpPr txBox="1">
            <a:spLocks/>
          </p:cNvSpPr>
          <p:nvPr/>
        </p:nvSpPr>
        <p:spPr bwMode="auto">
          <a:xfrm>
            <a:off x="4054642" y="327056"/>
            <a:ext cx="8137354" cy="930516"/>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p>
            <a:pPr eaLnBrk="0" fontAlgn="base" hangingPunct="0">
              <a:spcBef>
                <a:spcPct val="0"/>
              </a:spcBef>
              <a:spcAft>
                <a:spcPct val="0"/>
              </a:spcAft>
            </a:pPr>
            <a:r>
              <a:rPr lang="en-US" sz="3400" b="1" kern="0" dirty="0">
                <a:solidFill>
                  <a:prstClr val="black"/>
                </a:solidFill>
                <a:effectLst>
                  <a:outerShdw blurRad="38100" dist="38100" dir="2700000" algn="tl">
                    <a:srgbClr val="000000">
                      <a:alpha val="43137"/>
                    </a:srgbClr>
                  </a:outerShdw>
                </a:effectLst>
                <a:ea typeface="ＭＳ Ｐゴシック"/>
                <a:cs typeface="+mj-cs"/>
              </a:rPr>
              <a:t>Enhanced VELMA Watershed Simulator to Address Contaminant Fate and Transport</a:t>
            </a:r>
          </a:p>
        </p:txBody>
      </p:sp>
      <p:sp>
        <p:nvSpPr>
          <p:cNvPr id="11" name="Rectangle 10"/>
          <p:cNvSpPr/>
          <p:nvPr/>
        </p:nvSpPr>
        <p:spPr>
          <a:xfrm>
            <a:off x="90608" y="1280160"/>
            <a:ext cx="917309" cy="557783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b="1" dirty="0">
                <a:solidFill>
                  <a:schemeClr val="bg1"/>
                </a:solidFill>
                <a:effectLst>
                  <a:outerShdw blurRad="38100" dist="38100" dir="2700000" algn="tl">
                    <a:srgbClr val="000000">
                      <a:alpha val="43137"/>
                    </a:srgbClr>
                  </a:outerShdw>
                </a:effectLst>
              </a:rPr>
              <a:t>Contaminant Fate &amp; Transport</a:t>
            </a:r>
          </a:p>
        </p:txBody>
      </p:sp>
      <p:sp>
        <p:nvSpPr>
          <p:cNvPr id="13" name="Content Placeholder 4"/>
          <p:cNvSpPr txBox="1">
            <a:spLocks/>
          </p:cNvSpPr>
          <p:nvPr/>
        </p:nvSpPr>
        <p:spPr>
          <a:xfrm>
            <a:off x="1148784" y="1536304"/>
            <a:ext cx="7741212" cy="4693630"/>
          </a:xfrm>
          <a:prstGeom prst="rect">
            <a:avLst/>
          </a:prstGeom>
        </p:spPr>
        <p:txBody>
          <a:bodyPr>
            <a:noAutofit/>
          </a:bodyPr>
          <a:lstStyle/>
          <a:p>
            <a:pPr>
              <a:buSzPct val="100000"/>
              <a:defRPr/>
            </a:pPr>
            <a:r>
              <a:rPr lang="en-US" sz="3200" b="1" dirty="0">
                <a:solidFill>
                  <a:srgbClr val="008000"/>
                </a:solidFill>
              </a:rPr>
              <a:t>SSWR FY20 Product: VELMA v2.1</a:t>
            </a:r>
          </a:p>
          <a:p>
            <a:pPr>
              <a:buSzPct val="100000"/>
              <a:defRPr/>
            </a:pPr>
            <a:r>
              <a:rPr lang="en-US" sz="2400" b="1" dirty="0">
                <a:solidFill>
                  <a:srgbClr val="008000"/>
                </a:solidFill>
              </a:rPr>
              <a:t>Contacts: Bob McKane, Allen Brookes</a:t>
            </a:r>
            <a:endParaRPr lang="en-US" b="1" dirty="0">
              <a:solidFill>
                <a:srgbClr val="008000"/>
              </a:solidFill>
            </a:endParaRPr>
          </a:p>
          <a:p>
            <a:pPr lvl="0" eaLnBrk="0" fontAlgn="base" hangingPunct="0">
              <a:spcBef>
                <a:spcPts val="1800"/>
              </a:spcBef>
              <a:buSzPct val="100000"/>
              <a:defRPr/>
            </a:pPr>
            <a:r>
              <a:rPr lang="en-US" sz="2400" b="1" kern="0" dirty="0">
                <a:solidFill>
                  <a:prstClr val="black"/>
                </a:solidFill>
                <a:latin typeface="Calibri" pitchFamily="34" charset="0"/>
                <a:cs typeface="Calibri" pitchFamily="34" charset="0"/>
              </a:rPr>
              <a:t>Purpose: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Estimate contaminant fate and transport in urban &amp; rural watersheds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sym typeface="Wingdings" panose="05000000000000000000" pitchFamily="2" charset="2"/>
              </a:rPr>
              <a:t>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Organics (PCB, PAH, PFAS, Pesticides, etc.), Heavy Metals (Mercury…), Nutrients</a:t>
            </a:r>
            <a:endParaRPr lang="en-US" sz="2400" i="1" kern="0" dirty="0">
              <a:solidFill>
                <a:prstClr val="black"/>
              </a:solidFill>
              <a:latin typeface="Calibri" pitchFamily="34" charset="0"/>
              <a:cs typeface="Calibri" pitchFamily="34" charset="0"/>
            </a:endParaRPr>
          </a:p>
          <a:p>
            <a:pPr lvl="0">
              <a:spcBef>
                <a:spcPts val="1800"/>
              </a:spcBef>
              <a:buSzPct val="100000"/>
              <a:defRPr/>
            </a:pPr>
            <a:r>
              <a:rPr lang="en-US" sz="2400" b="1" kern="0" dirty="0">
                <a:solidFill>
                  <a:prstClr val="black"/>
                </a:solidFill>
                <a:latin typeface="Calibri" pitchFamily="34" charset="0"/>
                <a:cs typeface="Calibri" pitchFamily="34" charset="0"/>
              </a:rPr>
              <a:t>Results: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Inform options for reducing toxics in stormwater &amp; streams &amp; via engineered &amp; green infrastructure solutions.</a:t>
            </a:r>
          </a:p>
          <a:p>
            <a:pPr lvl="0">
              <a:spcBef>
                <a:spcPts val="1800"/>
              </a:spcBef>
              <a:buSzPct val="100000"/>
              <a:defRPr/>
            </a:pPr>
            <a:r>
              <a:rPr lang="en-US" sz="2400" b="1" kern="0" dirty="0">
                <a:solidFill>
                  <a:prstClr val="black"/>
                </a:solidFill>
                <a:latin typeface="Calibri" pitchFamily="34" charset="0"/>
                <a:cs typeface="Calibri" pitchFamily="34" charset="0"/>
              </a:rPr>
              <a:t>Expected Use: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Support Clean Water Act, CERCLA (Superfund), National Pollutant Discharge Elimination System, Endangered Species Act, State salmon recovery laws </a:t>
            </a:r>
            <a:endParaRPr lang="en-US" sz="2400" i="1" kern="0" dirty="0">
              <a:solidFill>
                <a:srgbClr val="5EAD38"/>
              </a:solidFill>
              <a:effectLst>
                <a:glow rad="63500">
                  <a:schemeClr val="accent4">
                    <a:satMod val="175000"/>
                    <a:alpha val="40000"/>
                  </a:schemeClr>
                </a:glow>
              </a:effectLst>
              <a:cs typeface="Calibri" pitchFamily="34" charset="0"/>
            </a:endParaRPr>
          </a:p>
        </p:txBody>
      </p:sp>
      <p:sp>
        <p:nvSpPr>
          <p:cNvPr id="3" name="Rectangle 2"/>
          <p:cNvSpPr/>
          <p:nvPr/>
        </p:nvSpPr>
        <p:spPr>
          <a:xfrm>
            <a:off x="1194180" y="6215766"/>
            <a:ext cx="6329450" cy="369332"/>
          </a:xfrm>
          <a:prstGeom prst="rect">
            <a:avLst/>
          </a:prstGeom>
          <a:no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r>
              <a:rPr lang="en-US" sz="2000" kern="0" dirty="0">
                <a:solidFill>
                  <a:prstClr val="black"/>
                </a:solidFill>
                <a:latin typeface="Calibri" pitchFamily="34" charset="0"/>
                <a:cs typeface="Calibri" pitchFamily="34" charset="0"/>
              </a:rPr>
              <a:t>VELMA EPA website:  Google</a:t>
            </a:r>
            <a:r>
              <a:rPr lang="en-US" sz="2000" i="1" kern="0" dirty="0">
                <a:solidFill>
                  <a:prstClr val="black"/>
                </a:solidFill>
                <a:latin typeface="Calibri" pitchFamily="34" charset="0"/>
                <a:cs typeface="Calibri" pitchFamily="34" charset="0"/>
              </a:rPr>
              <a:t>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EPA VELMA</a:t>
            </a:r>
            <a:endParaRPr lang="en-US" sz="2000" i="1" kern="0" dirty="0">
              <a:solidFill>
                <a:prstClr val="black"/>
              </a:solidFill>
              <a:latin typeface="Calibri" pitchFamily="34" charset="0"/>
              <a:cs typeface="Calibri" pitchFamily="34" charset="0"/>
            </a:endParaRPr>
          </a:p>
        </p:txBody>
      </p:sp>
      <p:grpSp>
        <p:nvGrpSpPr>
          <p:cNvPr id="7" name="Group 6">
            <a:extLst>
              <a:ext uri="{FF2B5EF4-FFF2-40B4-BE49-F238E27FC236}">
                <a16:creationId xmlns:a16="http://schemas.microsoft.com/office/drawing/2014/main" id="{C53DB411-9EA0-46C7-8AF1-0BD4030A472C}"/>
              </a:ext>
            </a:extLst>
          </p:cNvPr>
          <p:cNvGrpSpPr/>
          <p:nvPr/>
        </p:nvGrpSpPr>
        <p:grpSpPr>
          <a:xfrm>
            <a:off x="8938570" y="1407467"/>
            <a:ext cx="3106024" cy="4954236"/>
            <a:chOff x="8795266" y="1407467"/>
            <a:chExt cx="3106024" cy="4954236"/>
          </a:xfrm>
        </p:grpSpPr>
        <p:sp>
          <p:nvSpPr>
            <p:cNvPr id="16" name="Rectangle 15"/>
            <p:cNvSpPr/>
            <p:nvPr/>
          </p:nvSpPr>
          <p:spPr>
            <a:xfrm>
              <a:off x="8795266" y="5301224"/>
              <a:ext cx="3091959" cy="1060479"/>
            </a:xfrm>
            <a:prstGeom prst="rect">
              <a:avLst/>
            </a:prstGeom>
            <a:solidFill>
              <a:srgbClr val="00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9783C48-F9E6-4A90-B360-7AA94FCF05E2}"/>
                </a:ext>
              </a:extLst>
            </p:cNvPr>
            <p:cNvGrpSpPr/>
            <p:nvPr/>
          </p:nvGrpSpPr>
          <p:grpSpPr>
            <a:xfrm>
              <a:off x="8795266" y="1407467"/>
              <a:ext cx="3106024" cy="4913634"/>
              <a:chOff x="8802090" y="1407467"/>
              <a:chExt cx="3106024" cy="4913634"/>
            </a:xfrm>
          </p:grpSpPr>
          <p:sp>
            <p:nvSpPr>
              <p:cNvPr id="17" name="Rectangle 16"/>
              <p:cNvSpPr/>
              <p:nvPr/>
            </p:nvSpPr>
            <p:spPr>
              <a:xfrm>
                <a:off x="8816155" y="5305438"/>
                <a:ext cx="3091959" cy="1015663"/>
              </a:xfrm>
              <a:prstGeom prst="rect">
                <a:avLst/>
              </a:prstGeom>
            </p:spPr>
            <p:txBody>
              <a:bodyPr wrap="square">
                <a:spAutoFit/>
              </a:bodyPr>
              <a:lstStyle/>
              <a:p>
                <a:pPr lvl="0">
                  <a:spcBef>
                    <a:spcPts val="600"/>
                  </a:spcBef>
                  <a:spcAft>
                    <a:spcPts val="1200"/>
                  </a:spcAft>
                </a:pPr>
                <a:r>
                  <a:rPr lang="en-US" sz="1500" b="1" dirty="0">
                    <a:solidFill>
                      <a:schemeClr val="bg1"/>
                    </a:solidFill>
                    <a:effectLst>
                      <a:outerShdw blurRad="38100" dist="38100" dir="2700000" algn="tl">
                        <a:srgbClr val="000000">
                          <a:alpha val="43137"/>
                        </a:srgbClr>
                      </a:outerShdw>
                    </a:effectLst>
                    <a:ea typeface="+mj-ea"/>
                    <a:cs typeface="+mj-cs"/>
                  </a:rPr>
                  <a:t>VELMA v2.1 includes open source software, user manual and demos quantifying contaminant fate and transport and mitigation strategies</a:t>
                </a:r>
                <a:endParaRPr lang="en-US" sz="1500" b="1" dirty="0">
                  <a:solidFill>
                    <a:schemeClr val="bg1"/>
                  </a:solidFill>
                  <a:effectLst>
                    <a:outerShdw blurRad="38100" dist="38100" dir="2700000" algn="tl">
                      <a:srgbClr val="000000">
                        <a:alpha val="43137"/>
                      </a:srgbClr>
                    </a:outerShdw>
                  </a:effectLst>
                  <a:cs typeface="Times New Roman" pitchFamily="18" charset="0"/>
                </a:endParaRPr>
              </a:p>
            </p:txBody>
          </p:sp>
          <p:pic>
            <p:nvPicPr>
              <p:cNvPr id="19" name="Picture 18">
                <a:extLst>
                  <a:ext uri="{FF2B5EF4-FFF2-40B4-BE49-F238E27FC236}">
                    <a16:creationId xmlns:a16="http://schemas.microsoft.com/office/drawing/2014/main" id="{267A5A40-CFEB-47F4-A33B-2E3AAE7EB555}"/>
                  </a:ext>
                </a:extLst>
              </p:cNvPr>
              <p:cNvPicPr>
                <a:picLocks noChangeAspect="1"/>
              </p:cNvPicPr>
              <p:nvPr/>
            </p:nvPicPr>
            <p:blipFill rotWithShape="1">
              <a:blip r:embed="rId3"/>
              <a:srcRect b="6582"/>
              <a:stretch/>
            </p:blipFill>
            <p:spPr>
              <a:xfrm>
                <a:off x="8802090" y="1407467"/>
                <a:ext cx="3095138" cy="3897971"/>
              </a:xfrm>
              <a:prstGeom prst="rect">
                <a:avLst/>
              </a:prstGeom>
            </p:spPr>
          </p:pic>
        </p:grpSp>
      </p:grpSp>
      <p:pic>
        <p:nvPicPr>
          <p:cNvPr id="6" name="Picture 5">
            <a:extLst>
              <a:ext uri="{FF2B5EF4-FFF2-40B4-BE49-F238E27FC236}">
                <a16:creationId xmlns:a16="http://schemas.microsoft.com/office/drawing/2014/main" id="{D70E3C4F-F847-4F96-AA96-47EA5DBE9043}"/>
              </a:ext>
            </a:extLst>
          </p:cNvPr>
          <p:cNvPicPr>
            <a:picLocks noChangeAspect="1"/>
          </p:cNvPicPr>
          <p:nvPr/>
        </p:nvPicPr>
        <p:blipFill>
          <a:blip r:embed="rId4"/>
          <a:stretch>
            <a:fillRect/>
          </a:stretch>
        </p:blipFill>
        <p:spPr>
          <a:xfrm>
            <a:off x="8919114" y="1387149"/>
            <a:ext cx="3125479" cy="3934353"/>
          </a:xfrm>
          <a:prstGeom prst="rect">
            <a:avLst/>
          </a:prstGeom>
          <a:ln>
            <a:noFill/>
          </a:ln>
        </p:spPr>
      </p:pic>
      <p:grpSp>
        <p:nvGrpSpPr>
          <p:cNvPr id="18" name="Group 17">
            <a:extLst>
              <a:ext uri="{FF2B5EF4-FFF2-40B4-BE49-F238E27FC236}">
                <a16:creationId xmlns:a16="http://schemas.microsoft.com/office/drawing/2014/main" id="{CF875C35-C2DC-4B49-B57A-72B58565CE7C}"/>
              </a:ext>
            </a:extLst>
          </p:cNvPr>
          <p:cNvGrpSpPr/>
          <p:nvPr/>
        </p:nvGrpSpPr>
        <p:grpSpPr>
          <a:xfrm>
            <a:off x="0" y="0"/>
            <a:ext cx="12192000" cy="440626"/>
            <a:chOff x="0" y="0"/>
            <a:chExt cx="12192000" cy="440626"/>
          </a:xfrm>
        </p:grpSpPr>
        <p:sp>
          <p:nvSpPr>
            <p:cNvPr id="20" name="Rectangle 19">
              <a:extLst>
                <a:ext uri="{FF2B5EF4-FFF2-40B4-BE49-F238E27FC236}">
                  <a16:creationId xmlns:a16="http://schemas.microsoft.com/office/drawing/2014/main" id="{1BF2EEA3-42EB-4172-A38D-F1142774F08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Rectangle: Top Corners Rounded 21">
              <a:extLst>
                <a:ext uri="{FF2B5EF4-FFF2-40B4-BE49-F238E27FC236}">
                  <a16:creationId xmlns:a16="http://schemas.microsoft.com/office/drawing/2014/main" id="{E5F5E134-F0C3-4129-8E30-2F8E70CF6ED8}"/>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3" name="Rectangle: Top Corners Rounded 22">
              <a:extLst>
                <a:ext uri="{FF2B5EF4-FFF2-40B4-BE49-F238E27FC236}">
                  <a16:creationId xmlns:a16="http://schemas.microsoft.com/office/drawing/2014/main" id="{7CD9726D-5134-4335-9F08-B19F5C40E947}"/>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4" name="Rectangle: Top Corners Rounded 23">
              <a:extLst>
                <a:ext uri="{FF2B5EF4-FFF2-40B4-BE49-F238E27FC236}">
                  <a16:creationId xmlns:a16="http://schemas.microsoft.com/office/drawing/2014/main" id="{73167725-A588-42DC-9747-780F1E2A10E5}"/>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5" name="Rectangle: Top Corners Rounded 24">
              <a:extLst>
                <a:ext uri="{FF2B5EF4-FFF2-40B4-BE49-F238E27FC236}">
                  <a16:creationId xmlns:a16="http://schemas.microsoft.com/office/drawing/2014/main" id="{1EF607AE-BDD4-4D19-B2C8-6F88A6275A19}"/>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8" name="Rectangle: Top Corners Rounded 27">
              <a:extLst>
                <a:ext uri="{FF2B5EF4-FFF2-40B4-BE49-F238E27FC236}">
                  <a16:creationId xmlns:a16="http://schemas.microsoft.com/office/drawing/2014/main" id="{0479F05F-CB3C-4D24-BA6B-907F08413E92}"/>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4" name="Rectangle 3">
            <a:extLst>
              <a:ext uri="{FF2B5EF4-FFF2-40B4-BE49-F238E27FC236}">
                <a16:creationId xmlns:a16="http://schemas.microsoft.com/office/drawing/2014/main" id="{3DFE7670-031E-428E-94C8-484F8A5ADDD3}"/>
              </a:ext>
            </a:extLst>
          </p:cNvPr>
          <p:cNvSpPr/>
          <p:nvPr/>
        </p:nvSpPr>
        <p:spPr>
          <a:xfrm>
            <a:off x="0" y="418324"/>
            <a:ext cx="12191996" cy="8392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E21A4B8-CCB4-4D0F-88EF-09F52DDC49D4}"/>
              </a:ext>
            </a:extLst>
          </p:cNvPr>
          <p:cNvPicPr>
            <a:picLocks noChangeAspect="1"/>
          </p:cNvPicPr>
          <p:nvPr/>
        </p:nvPicPr>
        <p:blipFill rotWithShape="1">
          <a:blip r:embed="rId5"/>
          <a:srcRect b="9241"/>
          <a:stretch/>
        </p:blipFill>
        <p:spPr>
          <a:xfrm>
            <a:off x="1" y="441672"/>
            <a:ext cx="12180844" cy="956628"/>
          </a:xfrm>
          <a:prstGeom prst="rect">
            <a:avLst/>
          </a:prstGeom>
        </p:spPr>
      </p:pic>
      <p:sp>
        <p:nvSpPr>
          <p:cNvPr id="9" name="Slide Number Placeholder 8">
            <a:extLst>
              <a:ext uri="{FF2B5EF4-FFF2-40B4-BE49-F238E27FC236}">
                <a16:creationId xmlns:a16="http://schemas.microsoft.com/office/drawing/2014/main" id="{8E12FA4F-6A9D-4D51-B458-B6BB2E645EC2}"/>
              </a:ext>
            </a:extLst>
          </p:cNvPr>
          <p:cNvSpPr>
            <a:spLocks noGrp="1"/>
          </p:cNvSpPr>
          <p:nvPr>
            <p:ph type="sldNum" sz="quarter" idx="13"/>
          </p:nvPr>
        </p:nvSpPr>
        <p:spPr>
          <a:xfrm>
            <a:off x="89208" y="6492875"/>
            <a:ext cx="501805" cy="365125"/>
          </a:xfrm>
        </p:spPr>
        <p:txBody>
          <a:bodyPr/>
          <a:lstStyle/>
          <a:p>
            <a:fld id="{A825CED8-DE45-4409-8558-D05F5B977B87}" type="slidenum">
              <a:rPr lang="en-US" smtClean="0"/>
              <a:pPr/>
              <a:t>34</a:t>
            </a:fld>
            <a:endParaRPr lang="en-US" dirty="0"/>
          </a:p>
        </p:txBody>
      </p:sp>
    </p:spTree>
    <p:extLst>
      <p:ext uri="{BB962C8B-B14F-4D97-AF65-F5344CB8AC3E}">
        <p14:creationId xmlns:p14="http://schemas.microsoft.com/office/powerpoint/2010/main" val="324306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5F13FA33-4A26-4946-9534-24DF9809443C}"/>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04755BC-9F84-4FC4-8713-02AD4EBACA9D}"/>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52" name="Picture 51">
            <a:extLst>
              <a:ext uri="{FF2B5EF4-FFF2-40B4-BE49-F238E27FC236}">
                <a16:creationId xmlns:a16="http://schemas.microsoft.com/office/drawing/2014/main" id="{39BFFE93-2B0B-45EF-947F-CB7D79C62BA2}"/>
              </a:ext>
            </a:extLst>
          </p:cNvPr>
          <p:cNvPicPr/>
          <p:nvPr/>
        </p:nvPicPr>
        <p:blipFill rotWithShape="1">
          <a:blip r:embed="rId2"/>
          <a:srcRect b="45742"/>
          <a:stretch/>
        </p:blipFill>
        <p:spPr>
          <a:xfrm>
            <a:off x="595749" y="512808"/>
            <a:ext cx="11070465" cy="3151519"/>
          </a:xfrm>
          <a:prstGeom prst="rect">
            <a:avLst/>
          </a:prstGeom>
          <a:ln>
            <a:solidFill>
              <a:schemeClr val="tx1">
                <a:lumMod val="50000"/>
                <a:lumOff val="50000"/>
              </a:schemeClr>
            </a:solidFill>
          </a:ln>
        </p:spPr>
      </p:pic>
      <p:sp>
        <p:nvSpPr>
          <p:cNvPr id="34" name="TextBox 33">
            <a:extLst>
              <a:ext uri="{FF2B5EF4-FFF2-40B4-BE49-F238E27FC236}">
                <a16:creationId xmlns:a16="http://schemas.microsoft.com/office/drawing/2014/main" id="{3EE46BF0-7DCC-4BFD-88C4-FF313CE6D13D}"/>
              </a:ext>
            </a:extLst>
          </p:cNvPr>
          <p:cNvSpPr txBox="1"/>
          <p:nvPr/>
        </p:nvSpPr>
        <p:spPr>
          <a:xfrm rot="21377912">
            <a:off x="6613189" y="2983729"/>
            <a:ext cx="1180131" cy="230832"/>
          </a:xfrm>
          <a:prstGeom prst="rect">
            <a:avLst/>
          </a:prstGeom>
          <a:noFill/>
        </p:spPr>
        <p:txBody>
          <a:bodyPr wrap="none" rtlCol="0">
            <a:spAutoFit/>
          </a:bodyPr>
          <a:lstStyle/>
          <a:p>
            <a:r>
              <a:rPr lang="en-US" sz="900" dirty="0">
                <a:solidFill>
                  <a:schemeClr val="bg1"/>
                </a:solidFill>
              </a:rPr>
              <a:t>Watershed boundary</a:t>
            </a:r>
          </a:p>
        </p:txBody>
      </p:sp>
      <p:grpSp>
        <p:nvGrpSpPr>
          <p:cNvPr id="13" name="Group 12">
            <a:extLst>
              <a:ext uri="{FF2B5EF4-FFF2-40B4-BE49-F238E27FC236}">
                <a16:creationId xmlns:a16="http://schemas.microsoft.com/office/drawing/2014/main" id="{5E2F1034-E7C0-4DE8-A3CF-5D215BFA9D88}"/>
              </a:ext>
            </a:extLst>
          </p:cNvPr>
          <p:cNvGrpSpPr/>
          <p:nvPr/>
        </p:nvGrpSpPr>
        <p:grpSpPr>
          <a:xfrm>
            <a:off x="6096000" y="1573856"/>
            <a:ext cx="5174333" cy="1928172"/>
            <a:chOff x="6096000" y="1239326"/>
            <a:chExt cx="5174333" cy="1928172"/>
          </a:xfrm>
        </p:grpSpPr>
        <p:grpSp>
          <p:nvGrpSpPr>
            <p:cNvPr id="12" name="Group 11">
              <a:extLst>
                <a:ext uri="{FF2B5EF4-FFF2-40B4-BE49-F238E27FC236}">
                  <a16:creationId xmlns:a16="http://schemas.microsoft.com/office/drawing/2014/main" id="{E1334DBD-97DC-4C56-A321-C219011CA60F}"/>
                </a:ext>
              </a:extLst>
            </p:cNvPr>
            <p:cNvGrpSpPr/>
            <p:nvPr/>
          </p:nvGrpSpPr>
          <p:grpSpPr>
            <a:xfrm>
              <a:off x="6096000" y="1239326"/>
              <a:ext cx="5174333" cy="1928172"/>
              <a:chOff x="569343" y="3528204"/>
              <a:chExt cx="5174333" cy="1928172"/>
            </a:xfrm>
          </p:grpSpPr>
          <p:pic>
            <p:nvPicPr>
              <p:cNvPr id="10" name="Picture 9">
                <a:extLst>
                  <a:ext uri="{FF2B5EF4-FFF2-40B4-BE49-F238E27FC236}">
                    <a16:creationId xmlns:a16="http://schemas.microsoft.com/office/drawing/2014/main" id="{916A882D-CAD4-4A84-A1C5-90848D90163C}"/>
                  </a:ext>
                </a:extLst>
              </p:cNvPr>
              <p:cNvPicPr>
                <a:picLocks noChangeAspect="1"/>
              </p:cNvPicPr>
              <p:nvPr/>
            </p:nvPicPr>
            <p:blipFill>
              <a:blip r:embed="rId3"/>
              <a:stretch>
                <a:fillRect/>
              </a:stretch>
            </p:blipFill>
            <p:spPr>
              <a:xfrm>
                <a:off x="569343" y="3528204"/>
                <a:ext cx="5174333" cy="1922775"/>
              </a:xfrm>
              <a:prstGeom prst="rect">
                <a:avLst/>
              </a:prstGeom>
            </p:spPr>
          </p:pic>
          <p:sp>
            <p:nvSpPr>
              <p:cNvPr id="16" name="Freeform: Shape 15">
                <a:extLst>
                  <a:ext uri="{FF2B5EF4-FFF2-40B4-BE49-F238E27FC236}">
                    <a16:creationId xmlns:a16="http://schemas.microsoft.com/office/drawing/2014/main" id="{35287A5C-77CE-4D9C-8DC4-61282185D259}"/>
                  </a:ext>
                </a:extLst>
              </p:cNvPr>
              <p:cNvSpPr>
                <a:spLocks noChangeAspect="1"/>
              </p:cNvSpPr>
              <p:nvPr/>
            </p:nvSpPr>
            <p:spPr>
              <a:xfrm>
                <a:off x="839932" y="3619837"/>
                <a:ext cx="4603458" cy="1836539"/>
              </a:xfrm>
              <a:custGeom>
                <a:avLst/>
                <a:gdLst>
                  <a:gd name="connsiteX0" fmla="*/ 7779690 w 7781934"/>
                  <a:gd name="connsiteY0" fmla="*/ 272306 h 3104584"/>
                  <a:gd name="connsiteX1" fmla="*/ 7382875 w 7781934"/>
                  <a:gd name="connsiteY1" fmla="*/ 237800 h 3104584"/>
                  <a:gd name="connsiteX2" fmla="*/ 6623751 w 7781934"/>
                  <a:gd name="connsiteY2" fmla="*/ 209046 h 3104584"/>
                  <a:gd name="connsiteX3" fmla="*/ 6313200 w 7781934"/>
                  <a:gd name="connsiteY3" fmla="*/ 220548 h 3104584"/>
                  <a:gd name="connsiteX4" fmla="*/ 5732354 w 7781934"/>
                  <a:gd name="connsiteY4" fmla="*/ 25015 h 3104584"/>
                  <a:gd name="connsiteX5" fmla="*/ 5467811 w 7781934"/>
                  <a:gd name="connsiteY5" fmla="*/ 2012 h 3104584"/>
                  <a:gd name="connsiteX6" fmla="*/ 5220520 w 7781934"/>
                  <a:gd name="connsiteY6" fmla="*/ 19265 h 3104584"/>
                  <a:gd name="connsiteX7" fmla="*/ 5128505 w 7781934"/>
                  <a:gd name="connsiteY7" fmla="*/ 140034 h 3104584"/>
                  <a:gd name="connsiteX8" fmla="*/ 4984732 w 7781934"/>
                  <a:gd name="connsiteY8" fmla="*/ 186042 h 3104584"/>
                  <a:gd name="connsiteX9" fmla="*/ 4789200 w 7781934"/>
                  <a:gd name="connsiteY9" fmla="*/ 214797 h 3104584"/>
                  <a:gd name="connsiteX10" fmla="*/ 4616671 w 7781934"/>
                  <a:gd name="connsiteY10" fmla="*/ 266555 h 3104584"/>
                  <a:gd name="connsiteX11" fmla="*/ 4329124 w 7781934"/>
                  <a:gd name="connsiteY11" fmla="*/ 214797 h 3104584"/>
                  <a:gd name="connsiteX12" fmla="*/ 3955313 w 7781934"/>
                  <a:gd name="connsiteY12" fmla="*/ 232049 h 3104584"/>
                  <a:gd name="connsiteX13" fmla="*/ 3840294 w 7781934"/>
                  <a:gd name="connsiteY13" fmla="*/ 232049 h 3104584"/>
                  <a:gd name="connsiteX14" fmla="*/ 3552747 w 7781934"/>
                  <a:gd name="connsiteY14" fmla="*/ 249302 h 3104584"/>
                  <a:gd name="connsiteX15" fmla="*/ 3127177 w 7781934"/>
                  <a:gd name="connsiteY15" fmla="*/ 186042 h 3104584"/>
                  <a:gd name="connsiteX16" fmla="*/ 2868385 w 7781934"/>
                  <a:gd name="connsiteY16" fmla="*/ 232049 h 3104584"/>
                  <a:gd name="connsiteX17" fmla="*/ 2787871 w 7781934"/>
                  <a:gd name="connsiteY17" fmla="*/ 381574 h 3104584"/>
                  <a:gd name="connsiteX18" fmla="*/ 1643434 w 7781934"/>
                  <a:gd name="connsiteY18" fmla="*/ 427582 h 3104584"/>
                  <a:gd name="connsiteX19" fmla="*/ 1373139 w 7781934"/>
                  <a:gd name="connsiteY19" fmla="*/ 427582 h 3104584"/>
                  <a:gd name="connsiteX20" fmla="*/ 1361637 w 7781934"/>
                  <a:gd name="connsiteY20" fmla="*/ 387325 h 3104584"/>
                  <a:gd name="connsiteX21" fmla="*/ 1361637 w 7781934"/>
                  <a:gd name="connsiteY21" fmla="*/ 347068 h 3104584"/>
                  <a:gd name="connsiteX22" fmla="*/ 1315630 w 7781934"/>
                  <a:gd name="connsiteY22" fmla="*/ 312563 h 3104584"/>
                  <a:gd name="connsiteX23" fmla="*/ 1131600 w 7781934"/>
                  <a:gd name="connsiteY23" fmla="*/ 306812 h 3104584"/>
                  <a:gd name="connsiteX24" fmla="*/ 1056837 w 7781934"/>
                  <a:gd name="connsiteY24" fmla="*/ 312563 h 3104584"/>
                  <a:gd name="connsiteX25" fmla="*/ 930317 w 7781934"/>
                  <a:gd name="connsiteY25" fmla="*/ 398827 h 3104584"/>
                  <a:gd name="connsiteX26" fmla="*/ 832551 w 7781934"/>
                  <a:gd name="connsiteY26" fmla="*/ 479340 h 3104584"/>
                  <a:gd name="connsiteX27" fmla="*/ 775041 w 7781934"/>
                  <a:gd name="connsiteY27" fmla="*/ 646117 h 3104584"/>
                  <a:gd name="connsiteX28" fmla="*/ 688777 w 7781934"/>
                  <a:gd name="connsiteY28" fmla="*/ 847400 h 3104584"/>
                  <a:gd name="connsiteX29" fmla="*/ 654271 w 7781934"/>
                  <a:gd name="connsiteY29" fmla="*/ 962419 h 3104584"/>
                  <a:gd name="connsiteX30" fmla="*/ 608264 w 7781934"/>
                  <a:gd name="connsiteY30" fmla="*/ 1209710 h 3104584"/>
                  <a:gd name="connsiteX31" fmla="*/ 498996 w 7781934"/>
                  <a:gd name="connsiteY31" fmla="*/ 1267219 h 3104584"/>
                  <a:gd name="connsiteX32" fmla="*/ 447237 w 7781934"/>
                  <a:gd name="connsiteY32" fmla="*/ 1336231 h 3104584"/>
                  <a:gd name="connsiteX33" fmla="*/ 355222 w 7781934"/>
                  <a:gd name="connsiteY33" fmla="*/ 1451249 h 3104584"/>
                  <a:gd name="connsiteX34" fmla="*/ 303464 w 7781934"/>
                  <a:gd name="connsiteY34" fmla="*/ 1543265 h 3104584"/>
                  <a:gd name="connsiteX35" fmla="*/ 159690 w 7781934"/>
                  <a:gd name="connsiteY35" fmla="*/ 1641031 h 3104584"/>
                  <a:gd name="connsiteX36" fmla="*/ 90679 w 7781934"/>
                  <a:gd name="connsiteY36" fmla="*/ 1687038 h 3104584"/>
                  <a:gd name="connsiteX37" fmla="*/ 27419 w 7781934"/>
                  <a:gd name="connsiteY37" fmla="*/ 1859566 h 3104584"/>
                  <a:gd name="connsiteX38" fmla="*/ 15917 w 7781934"/>
                  <a:gd name="connsiteY38" fmla="*/ 2147114 h 3104584"/>
                  <a:gd name="connsiteX39" fmla="*/ 4415 w 7781934"/>
                  <a:gd name="connsiteY39" fmla="*/ 2394404 h 3104584"/>
                  <a:gd name="connsiteX40" fmla="*/ 96430 w 7781934"/>
                  <a:gd name="connsiteY40" fmla="*/ 2584185 h 3104584"/>
                  <a:gd name="connsiteX41" fmla="*/ 171192 w 7781934"/>
                  <a:gd name="connsiteY41" fmla="*/ 2676200 h 3104584"/>
                  <a:gd name="connsiteX42" fmla="*/ 119434 w 7781934"/>
                  <a:gd name="connsiteY42" fmla="*/ 2785468 h 3104584"/>
                  <a:gd name="connsiteX43" fmla="*/ 188445 w 7781934"/>
                  <a:gd name="connsiteY43" fmla="*/ 2957997 h 3104584"/>
                  <a:gd name="connsiteX44" fmla="*/ 274709 w 7781934"/>
                  <a:gd name="connsiteY44" fmla="*/ 3067265 h 3104584"/>
                  <a:gd name="connsiteX45" fmla="*/ 464490 w 7781934"/>
                  <a:gd name="connsiteY45" fmla="*/ 3101770 h 3104584"/>
                  <a:gd name="connsiteX46" fmla="*/ 591011 w 7781934"/>
                  <a:gd name="connsiteY46" fmla="*/ 3096019 h 3104584"/>
                  <a:gd name="connsiteX47" fmla="*/ 648520 w 7781934"/>
                  <a:gd name="connsiteY47" fmla="*/ 3044261 h 3104584"/>
                  <a:gd name="connsiteX48" fmla="*/ 642770 w 7781934"/>
                  <a:gd name="connsiteY48" fmla="*/ 2934993 h 3104584"/>
                  <a:gd name="connsiteX49" fmla="*/ 619766 w 7781934"/>
                  <a:gd name="connsiteY49" fmla="*/ 2779717 h 3104584"/>
                  <a:gd name="connsiteX50" fmla="*/ 631268 w 7781934"/>
                  <a:gd name="connsiteY50" fmla="*/ 2601438 h 3104584"/>
                  <a:gd name="connsiteX51" fmla="*/ 677275 w 7781934"/>
                  <a:gd name="connsiteY51" fmla="*/ 2595687 h 3104584"/>
                  <a:gd name="connsiteX52" fmla="*/ 1108596 w 7781934"/>
                  <a:gd name="connsiteY52" fmla="*/ 2572683 h 3104584"/>
                  <a:gd name="connsiteX53" fmla="*/ 2161019 w 7781934"/>
                  <a:gd name="connsiteY53" fmla="*/ 2526676 h 3104584"/>
                  <a:gd name="connsiteX54" fmla="*/ 2201275 w 7781934"/>
                  <a:gd name="connsiteY54" fmla="*/ 2497921 h 3104584"/>
                  <a:gd name="connsiteX55" fmla="*/ 2161019 w 7781934"/>
                  <a:gd name="connsiteY55" fmla="*/ 2451914 h 3104584"/>
                  <a:gd name="connsiteX56" fmla="*/ 2189773 w 7781934"/>
                  <a:gd name="connsiteY56" fmla="*/ 2405906 h 3104584"/>
                  <a:gd name="connsiteX57" fmla="*/ 2362302 w 7781934"/>
                  <a:gd name="connsiteY57" fmla="*/ 2285136 h 3104584"/>
                  <a:gd name="connsiteX58" fmla="*/ 2632596 w 7781934"/>
                  <a:gd name="connsiteY58" fmla="*/ 2216125 h 3104584"/>
                  <a:gd name="connsiteX59" fmla="*/ 3368717 w 7781934"/>
                  <a:gd name="connsiteY59" fmla="*/ 2181619 h 3104584"/>
                  <a:gd name="connsiteX60" fmla="*/ 3782785 w 7781934"/>
                  <a:gd name="connsiteY60" fmla="*/ 2078102 h 3104584"/>
                  <a:gd name="connsiteX61" fmla="*/ 3961064 w 7781934"/>
                  <a:gd name="connsiteY61" fmla="*/ 2020593 h 3104584"/>
                  <a:gd name="connsiteX62" fmla="*/ 3955313 w 7781934"/>
                  <a:gd name="connsiteY62" fmla="*/ 1911325 h 3104584"/>
                  <a:gd name="connsiteX63" fmla="*/ 3989819 w 7781934"/>
                  <a:gd name="connsiteY63" fmla="*/ 1871068 h 3104584"/>
                  <a:gd name="connsiteX64" fmla="*/ 4294619 w 7781934"/>
                  <a:gd name="connsiteY64" fmla="*/ 1876819 h 3104584"/>
                  <a:gd name="connsiteX65" fmla="*/ 6117668 w 7781934"/>
                  <a:gd name="connsiteY65" fmla="*/ 1830812 h 3104584"/>
                  <a:gd name="connsiteX66" fmla="*/ 5191766 w 7781934"/>
                  <a:gd name="connsiteY66" fmla="*/ 1813559 h 3104584"/>
                  <a:gd name="connsiteX67" fmla="*/ 6117668 w 7781934"/>
                  <a:gd name="connsiteY67" fmla="*/ 1773302 h 3104584"/>
                  <a:gd name="connsiteX68" fmla="*/ 6140671 w 7781934"/>
                  <a:gd name="connsiteY68" fmla="*/ 1779053 h 3104584"/>
                  <a:gd name="connsiteX69" fmla="*/ 6100415 w 7781934"/>
                  <a:gd name="connsiteY69" fmla="*/ 1641031 h 3104584"/>
                  <a:gd name="connsiteX70" fmla="*/ 6134920 w 7781934"/>
                  <a:gd name="connsiteY70" fmla="*/ 1290223 h 3104584"/>
                  <a:gd name="connsiteX71" fmla="*/ 6163675 w 7781934"/>
                  <a:gd name="connsiteY71" fmla="*/ 1060185 h 3104584"/>
                  <a:gd name="connsiteX72" fmla="*/ 6169426 w 7781934"/>
                  <a:gd name="connsiteY72" fmla="*/ 841649 h 3104584"/>
                  <a:gd name="connsiteX73" fmla="*/ 6192430 w 7781934"/>
                  <a:gd name="connsiteY73" fmla="*/ 732382 h 3104584"/>
                  <a:gd name="connsiteX74" fmla="*/ 6249939 w 7781934"/>
                  <a:gd name="connsiteY74" fmla="*/ 686374 h 3104584"/>
                  <a:gd name="connsiteX75" fmla="*/ 6405215 w 7781934"/>
                  <a:gd name="connsiteY75" fmla="*/ 692125 h 3104584"/>
                  <a:gd name="connsiteX76" fmla="*/ 6566241 w 7781934"/>
                  <a:gd name="connsiteY76" fmla="*/ 686374 h 3104584"/>
                  <a:gd name="connsiteX77" fmla="*/ 6658256 w 7781934"/>
                  <a:gd name="connsiteY77" fmla="*/ 703627 h 3104584"/>
                  <a:gd name="connsiteX78" fmla="*/ 6704264 w 7781934"/>
                  <a:gd name="connsiteY78" fmla="*/ 628865 h 3104584"/>
                  <a:gd name="connsiteX79" fmla="*/ 6894045 w 7781934"/>
                  <a:gd name="connsiteY79" fmla="*/ 444834 h 3104584"/>
                  <a:gd name="connsiteX80" fmla="*/ 7152837 w 7781934"/>
                  <a:gd name="connsiteY80" fmla="*/ 381574 h 3104584"/>
                  <a:gd name="connsiteX81" fmla="*/ 7526649 w 7781934"/>
                  <a:gd name="connsiteY81" fmla="*/ 341317 h 3104584"/>
                  <a:gd name="connsiteX82" fmla="*/ 7779690 w 7781934"/>
                  <a:gd name="connsiteY82" fmla="*/ 272306 h 310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781934" h="3104584">
                    <a:moveTo>
                      <a:pt x="7779690" y="272306"/>
                    </a:moveTo>
                    <a:cubicBezTo>
                      <a:pt x="7755728" y="255053"/>
                      <a:pt x="7575531" y="248343"/>
                      <a:pt x="7382875" y="237800"/>
                    </a:cubicBezTo>
                    <a:cubicBezTo>
                      <a:pt x="7190219" y="227257"/>
                      <a:pt x="6802030" y="211921"/>
                      <a:pt x="6623751" y="209046"/>
                    </a:cubicBezTo>
                    <a:cubicBezTo>
                      <a:pt x="6445472" y="206171"/>
                      <a:pt x="6461766" y="251220"/>
                      <a:pt x="6313200" y="220548"/>
                    </a:cubicBezTo>
                    <a:cubicBezTo>
                      <a:pt x="6164634" y="189876"/>
                      <a:pt x="5873252" y="61438"/>
                      <a:pt x="5732354" y="25015"/>
                    </a:cubicBezTo>
                    <a:cubicBezTo>
                      <a:pt x="5591456" y="-11408"/>
                      <a:pt x="5553117" y="2970"/>
                      <a:pt x="5467811" y="2012"/>
                    </a:cubicBezTo>
                    <a:cubicBezTo>
                      <a:pt x="5382505" y="1054"/>
                      <a:pt x="5277071" y="-3739"/>
                      <a:pt x="5220520" y="19265"/>
                    </a:cubicBezTo>
                    <a:cubicBezTo>
                      <a:pt x="5163969" y="42269"/>
                      <a:pt x="5167803" y="112238"/>
                      <a:pt x="5128505" y="140034"/>
                    </a:cubicBezTo>
                    <a:cubicBezTo>
                      <a:pt x="5089207" y="167830"/>
                      <a:pt x="5041283" y="173582"/>
                      <a:pt x="4984732" y="186042"/>
                    </a:cubicBezTo>
                    <a:cubicBezTo>
                      <a:pt x="4928181" y="198502"/>
                      <a:pt x="4850543" y="201378"/>
                      <a:pt x="4789200" y="214797"/>
                    </a:cubicBezTo>
                    <a:cubicBezTo>
                      <a:pt x="4727856" y="228216"/>
                      <a:pt x="4693350" y="266555"/>
                      <a:pt x="4616671" y="266555"/>
                    </a:cubicBezTo>
                    <a:cubicBezTo>
                      <a:pt x="4539992" y="266555"/>
                      <a:pt x="4439350" y="220548"/>
                      <a:pt x="4329124" y="214797"/>
                    </a:cubicBezTo>
                    <a:lnTo>
                      <a:pt x="3955313" y="232049"/>
                    </a:lnTo>
                    <a:cubicBezTo>
                      <a:pt x="3873841" y="234924"/>
                      <a:pt x="3907388" y="229174"/>
                      <a:pt x="3840294" y="232049"/>
                    </a:cubicBezTo>
                    <a:cubicBezTo>
                      <a:pt x="3773200" y="234924"/>
                      <a:pt x="3671600" y="256970"/>
                      <a:pt x="3552747" y="249302"/>
                    </a:cubicBezTo>
                    <a:cubicBezTo>
                      <a:pt x="3433894" y="241634"/>
                      <a:pt x="3241237" y="188917"/>
                      <a:pt x="3127177" y="186042"/>
                    </a:cubicBezTo>
                    <a:cubicBezTo>
                      <a:pt x="3013117" y="183167"/>
                      <a:pt x="2924936" y="199460"/>
                      <a:pt x="2868385" y="232049"/>
                    </a:cubicBezTo>
                    <a:cubicBezTo>
                      <a:pt x="2811834" y="264638"/>
                      <a:pt x="2992029" y="348985"/>
                      <a:pt x="2787871" y="381574"/>
                    </a:cubicBezTo>
                    <a:cubicBezTo>
                      <a:pt x="2583713" y="414163"/>
                      <a:pt x="1879223" y="419914"/>
                      <a:pt x="1643434" y="427582"/>
                    </a:cubicBezTo>
                    <a:cubicBezTo>
                      <a:pt x="1407645" y="435250"/>
                      <a:pt x="1420105" y="434291"/>
                      <a:pt x="1373139" y="427582"/>
                    </a:cubicBezTo>
                    <a:cubicBezTo>
                      <a:pt x="1326173" y="420873"/>
                      <a:pt x="1363554" y="400744"/>
                      <a:pt x="1361637" y="387325"/>
                    </a:cubicBezTo>
                    <a:cubicBezTo>
                      <a:pt x="1359720" y="373906"/>
                      <a:pt x="1369305" y="359528"/>
                      <a:pt x="1361637" y="347068"/>
                    </a:cubicBezTo>
                    <a:cubicBezTo>
                      <a:pt x="1353969" y="334608"/>
                      <a:pt x="1353969" y="319272"/>
                      <a:pt x="1315630" y="312563"/>
                    </a:cubicBezTo>
                    <a:cubicBezTo>
                      <a:pt x="1277291" y="305854"/>
                      <a:pt x="1174732" y="306812"/>
                      <a:pt x="1131600" y="306812"/>
                    </a:cubicBezTo>
                    <a:cubicBezTo>
                      <a:pt x="1088468" y="306812"/>
                      <a:pt x="1090384" y="297227"/>
                      <a:pt x="1056837" y="312563"/>
                    </a:cubicBezTo>
                    <a:cubicBezTo>
                      <a:pt x="1023290" y="327899"/>
                      <a:pt x="967698" y="371031"/>
                      <a:pt x="930317" y="398827"/>
                    </a:cubicBezTo>
                    <a:cubicBezTo>
                      <a:pt x="892936" y="426623"/>
                      <a:pt x="858430" y="438125"/>
                      <a:pt x="832551" y="479340"/>
                    </a:cubicBezTo>
                    <a:cubicBezTo>
                      <a:pt x="806672" y="520555"/>
                      <a:pt x="799003" y="584774"/>
                      <a:pt x="775041" y="646117"/>
                    </a:cubicBezTo>
                    <a:cubicBezTo>
                      <a:pt x="751079" y="707460"/>
                      <a:pt x="708905" y="794683"/>
                      <a:pt x="688777" y="847400"/>
                    </a:cubicBezTo>
                    <a:cubicBezTo>
                      <a:pt x="668649" y="900117"/>
                      <a:pt x="667690" y="902034"/>
                      <a:pt x="654271" y="962419"/>
                    </a:cubicBezTo>
                    <a:cubicBezTo>
                      <a:pt x="640852" y="1022804"/>
                      <a:pt x="634143" y="1158910"/>
                      <a:pt x="608264" y="1209710"/>
                    </a:cubicBezTo>
                    <a:cubicBezTo>
                      <a:pt x="582385" y="1260510"/>
                      <a:pt x="525834" y="1246132"/>
                      <a:pt x="498996" y="1267219"/>
                    </a:cubicBezTo>
                    <a:cubicBezTo>
                      <a:pt x="472158" y="1288306"/>
                      <a:pt x="471199" y="1305559"/>
                      <a:pt x="447237" y="1336231"/>
                    </a:cubicBezTo>
                    <a:cubicBezTo>
                      <a:pt x="423275" y="1366903"/>
                      <a:pt x="379184" y="1416743"/>
                      <a:pt x="355222" y="1451249"/>
                    </a:cubicBezTo>
                    <a:cubicBezTo>
                      <a:pt x="331260" y="1485755"/>
                      <a:pt x="336053" y="1511635"/>
                      <a:pt x="303464" y="1543265"/>
                    </a:cubicBezTo>
                    <a:cubicBezTo>
                      <a:pt x="270875" y="1574895"/>
                      <a:pt x="159690" y="1641031"/>
                      <a:pt x="159690" y="1641031"/>
                    </a:cubicBezTo>
                    <a:cubicBezTo>
                      <a:pt x="124226" y="1664993"/>
                      <a:pt x="112724" y="1650616"/>
                      <a:pt x="90679" y="1687038"/>
                    </a:cubicBezTo>
                    <a:cubicBezTo>
                      <a:pt x="68634" y="1723460"/>
                      <a:pt x="39879" y="1782887"/>
                      <a:pt x="27419" y="1859566"/>
                    </a:cubicBezTo>
                    <a:cubicBezTo>
                      <a:pt x="14959" y="1936245"/>
                      <a:pt x="19751" y="2057974"/>
                      <a:pt x="15917" y="2147114"/>
                    </a:cubicBezTo>
                    <a:cubicBezTo>
                      <a:pt x="12083" y="2236254"/>
                      <a:pt x="-9004" y="2321559"/>
                      <a:pt x="4415" y="2394404"/>
                    </a:cubicBezTo>
                    <a:cubicBezTo>
                      <a:pt x="17834" y="2467249"/>
                      <a:pt x="68634" y="2537219"/>
                      <a:pt x="96430" y="2584185"/>
                    </a:cubicBezTo>
                    <a:cubicBezTo>
                      <a:pt x="124226" y="2631151"/>
                      <a:pt x="167358" y="2642653"/>
                      <a:pt x="171192" y="2676200"/>
                    </a:cubicBezTo>
                    <a:cubicBezTo>
                      <a:pt x="175026" y="2709747"/>
                      <a:pt x="116559" y="2738502"/>
                      <a:pt x="119434" y="2785468"/>
                    </a:cubicBezTo>
                    <a:cubicBezTo>
                      <a:pt x="122309" y="2832434"/>
                      <a:pt x="162566" y="2911031"/>
                      <a:pt x="188445" y="2957997"/>
                    </a:cubicBezTo>
                    <a:cubicBezTo>
                      <a:pt x="214324" y="3004963"/>
                      <a:pt x="228702" y="3043303"/>
                      <a:pt x="274709" y="3067265"/>
                    </a:cubicBezTo>
                    <a:cubicBezTo>
                      <a:pt x="320716" y="3091227"/>
                      <a:pt x="411773" y="3096978"/>
                      <a:pt x="464490" y="3101770"/>
                    </a:cubicBezTo>
                    <a:cubicBezTo>
                      <a:pt x="517207" y="3106562"/>
                      <a:pt x="560340" y="3105604"/>
                      <a:pt x="591011" y="3096019"/>
                    </a:cubicBezTo>
                    <a:cubicBezTo>
                      <a:pt x="621682" y="3086434"/>
                      <a:pt x="639893" y="3071099"/>
                      <a:pt x="648520" y="3044261"/>
                    </a:cubicBezTo>
                    <a:cubicBezTo>
                      <a:pt x="657146" y="3017423"/>
                      <a:pt x="647562" y="2979084"/>
                      <a:pt x="642770" y="2934993"/>
                    </a:cubicBezTo>
                    <a:cubicBezTo>
                      <a:pt x="637978" y="2890902"/>
                      <a:pt x="621683" y="2835309"/>
                      <a:pt x="619766" y="2779717"/>
                    </a:cubicBezTo>
                    <a:cubicBezTo>
                      <a:pt x="617849" y="2724125"/>
                      <a:pt x="621683" y="2632109"/>
                      <a:pt x="631268" y="2601438"/>
                    </a:cubicBezTo>
                    <a:cubicBezTo>
                      <a:pt x="640853" y="2570767"/>
                      <a:pt x="677275" y="2595687"/>
                      <a:pt x="677275" y="2595687"/>
                    </a:cubicBezTo>
                    <a:lnTo>
                      <a:pt x="1108596" y="2572683"/>
                    </a:lnTo>
                    <a:lnTo>
                      <a:pt x="2161019" y="2526676"/>
                    </a:lnTo>
                    <a:cubicBezTo>
                      <a:pt x="2343132" y="2514216"/>
                      <a:pt x="2201275" y="2510381"/>
                      <a:pt x="2201275" y="2497921"/>
                    </a:cubicBezTo>
                    <a:cubicBezTo>
                      <a:pt x="2201275" y="2485461"/>
                      <a:pt x="2162936" y="2467250"/>
                      <a:pt x="2161019" y="2451914"/>
                    </a:cubicBezTo>
                    <a:cubicBezTo>
                      <a:pt x="2159102" y="2436578"/>
                      <a:pt x="2156226" y="2433702"/>
                      <a:pt x="2189773" y="2405906"/>
                    </a:cubicBezTo>
                    <a:cubicBezTo>
                      <a:pt x="2223320" y="2378110"/>
                      <a:pt x="2288498" y="2316766"/>
                      <a:pt x="2362302" y="2285136"/>
                    </a:cubicBezTo>
                    <a:cubicBezTo>
                      <a:pt x="2436106" y="2253506"/>
                      <a:pt x="2464860" y="2233378"/>
                      <a:pt x="2632596" y="2216125"/>
                    </a:cubicBezTo>
                    <a:cubicBezTo>
                      <a:pt x="2800332" y="2198872"/>
                      <a:pt x="3177019" y="2204623"/>
                      <a:pt x="3368717" y="2181619"/>
                    </a:cubicBezTo>
                    <a:cubicBezTo>
                      <a:pt x="3560415" y="2158615"/>
                      <a:pt x="3684061" y="2104940"/>
                      <a:pt x="3782785" y="2078102"/>
                    </a:cubicBezTo>
                    <a:cubicBezTo>
                      <a:pt x="3881509" y="2051264"/>
                      <a:pt x="3932309" y="2048389"/>
                      <a:pt x="3961064" y="2020593"/>
                    </a:cubicBezTo>
                    <a:cubicBezTo>
                      <a:pt x="3989819" y="1992797"/>
                      <a:pt x="3950521" y="1936246"/>
                      <a:pt x="3955313" y="1911325"/>
                    </a:cubicBezTo>
                    <a:cubicBezTo>
                      <a:pt x="3960105" y="1886404"/>
                      <a:pt x="3933268" y="1876819"/>
                      <a:pt x="3989819" y="1871068"/>
                    </a:cubicBezTo>
                    <a:cubicBezTo>
                      <a:pt x="4046370" y="1865317"/>
                      <a:pt x="4294619" y="1876819"/>
                      <a:pt x="4294619" y="1876819"/>
                    </a:cubicBezTo>
                    <a:lnTo>
                      <a:pt x="6117668" y="1830812"/>
                    </a:lnTo>
                    <a:cubicBezTo>
                      <a:pt x="6267193" y="1820269"/>
                      <a:pt x="5191766" y="1823144"/>
                      <a:pt x="5191766" y="1813559"/>
                    </a:cubicBezTo>
                    <a:cubicBezTo>
                      <a:pt x="5191766" y="1803974"/>
                      <a:pt x="5959517" y="1779053"/>
                      <a:pt x="6117668" y="1773302"/>
                    </a:cubicBezTo>
                    <a:cubicBezTo>
                      <a:pt x="6275819" y="1767551"/>
                      <a:pt x="6143546" y="1801098"/>
                      <a:pt x="6140671" y="1779053"/>
                    </a:cubicBezTo>
                    <a:cubicBezTo>
                      <a:pt x="6137796" y="1757008"/>
                      <a:pt x="6101374" y="1722503"/>
                      <a:pt x="6100415" y="1641031"/>
                    </a:cubicBezTo>
                    <a:cubicBezTo>
                      <a:pt x="6099456" y="1559559"/>
                      <a:pt x="6124377" y="1387030"/>
                      <a:pt x="6134920" y="1290223"/>
                    </a:cubicBezTo>
                    <a:cubicBezTo>
                      <a:pt x="6145463" y="1193416"/>
                      <a:pt x="6157924" y="1134947"/>
                      <a:pt x="6163675" y="1060185"/>
                    </a:cubicBezTo>
                    <a:cubicBezTo>
                      <a:pt x="6169426" y="985423"/>
                      <a:pt x="6164634" y="896283"/>
                      <a:pt x="6169426" y="841649"/>
                    </a:cubicBezTo>
                    <a:cubicBezTo>
                      <a:pt x="6174218" y="787015"/>
                      <a:pt x="6179011" y="758261"/>
                      <a:pt x="6192430" y="732382"/>
                    </a:cubicBezTo>
                    <a:cubicBezTo>
                      <a:pt x="6205849" y="706503"/>
                      <a:pt x="6214475" y="693083"/>
                      <a:pt x="6249939" y="686374"/>
                    </a:cubicBezTo>
                    <a:cubicBezTo>
                      <a:pt x="6285403" y="679665"/>
                      <a:pt x="6352498" y="692125"/>
                      <a:pt x="6405215" y="692125"/>
                    </a:cubicBezTo>
                    <a:cubicBezTo>
                      <a:pt x="6457932" y="692125"/>
                      <a:pt x="6524068" y="684457"/>
                      <a:pt x="6566241" y="686374"/>
                    </a:cubicBezTo>
                    <a:cubicBezTo>
                      <a:pt x="6608414" y="688291"/>
                      <a:pt x="6635252" y="713212"/>
                      <a:pt x="6658256" y="703627"/>
                    </a:cubicBezTo>
                    <a:cubicBezTo>
                      <a:pt x="6681260" y="694042"/>
                      <a:pt x="6664966" y="671997"/>
                      <a:pt x="6704264" y="628865"/>
                    </a:cubicBezTo>
                    <a:cubicBezTo>
                      <a:pt x="6743562" y="585733"/>
                      <a:pt x="6819283" y="486049"/>
                      <a:pt x="6894045" y="444834"/>
                    </a:cubicBezTo>
                    <a:cubicBezTo>
                      <a:pt x="6968807" y="403619"/>
                      <a:pt x="7047403" y="398827"/>
                      <a:pt x="7152837" y="381574"/>
                    </a:cubicBezTo>
                    <a:cubicBezTo>
                      <a:pt x="7258271" y="364321"/>
                      <a:pt x="7423132" y="353777"/>
                      <a:pt x="7526649" y="341317"/>
                    </a:cubicBezTo>
                    <a:cubicBezTo>
                      <a:pt x="7630166" y="328857"/>
                      <a:pt x="7803652" y="289559"/>
                      <a:pt x="7779690" y="272306"/>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BB297AE8-2D38-4A2B-B0FD-6C929860D16A}"/>
                </a:ext>
              </a:extLst>
            </p:cNvPr>
            <p:cNvSpPr txBox="1"/>
            <p:nvPr/>
          </p:nvSpPr>
          <p:spPr>
            <a:xfrm>
              <a:off x="8703572" y="2441450"/>
              <a:ext cx="2149627" cy="646331"/>
            </a:xfrm>
            <a:prstGeom prst="rect">
              <a:avLst/>
            </a:prstGeom>
            <a:noFill/>
          </p:spPr>
          <p:txBody>
            <a:bodyPr wrap="none" rtlCol="0">
              <a:spAutoFit/>
            </a:bodyPr>
            <a:lstStyle/>
            <a:p>
              <a:r>
                <a:rPr lang="en-US" dirty="0">
                  <a:solidFill>
                    <a:schemeClr val="bg1"/>
                  </a:solidFill>
                </a:rPr>
                <a:t>Dominant flow paths</a:t>
              </a:r>
            </a:p>
            <a:p>
              <a:r>
                <a:rPr lang="en-US" dirty="0">
                  <a:solidFill>
                    <a:schemeClr val="bg1"/>
                  </a:solidFill>
                </a:rPr>
                <a:t>Blue = most flow</a:t>
              </a:r>
            </a:p>
          </p:txBody>
        </p:sp>
      </p:grpSp>
      <p:sp>
        <p:nvSpPr>
          <p:cNvPr id="26" name="TextBox 25">
            <a:extLst>
              <a:ext uri="{FF2B5EF4-FFF2-40B4-BE49-F238E27FC236}">
                <a16:creationId xmlns:a16="http://schemas.microsoft.com/office/drawing/2014/main" id="{3988E8B0-802C-4C61-A708-D13191979777}"/>
              </a:ext>
            </a:extLst>
          </p:cNvPr>
          <p:cNvSpPr txBox="1"/>
          <p:nvPr/>
        </p:nvSpPr>
        <p:spPr>
          <a:xfrm>
            <a:off x="727941" y="1057834"/>
            <a:ext cx="1803699" cy="253916"/>
          </a:xfrm>
          <a:prstGeom prst="rect">
            <a:avLst/>
          </a:prstGeom>
          <a:noFill/>
        </p:spPr>
        <p:txBody>
          <a:bodyPr wrap="none" rtlCol="0">
            <a:spAutoFit/>
          </a:bodyPr>
          <a:lstStyle/>
          <a:p>
            <a:r>
              <a:rPr lang="en-US" sz="1050" dirty="0">
                <a:solidFill>
                  <a:schemeClr val="bg1"/>
                </a:solidFill>
              </a:rPr>
              <a:t>Puget Sound National Estuary</a:t>
            </a:r>
          </a:p>
        </p:txBody>
      </p:sp>
      <p:grpSp>
        <p:nvGrpSpPr>
          <p:cNvPr id="33" name="Group 32">
            <a:extLst>
              <a:ext uri="{FF2B5EF4-FFF2-40B4-BE49-F238E27FC236}">
                <a16:creationId xmlns:a16="http://schemas.microsoft.com/office/drawing/2014/main" id="{6D96685F-25EE-4F93-91EB-4588264AF503}"/>
              </a:ext>
            </a:extLst>
          </p:cNvPr>
          <p:cNvGrpSpPr/>
          <p:nvPr/>
        </p:nvGrpSpPr>
        <p:grpSpPr>
          <a:xfrm>
            <a:off x="1934805" y="3495937"/>
            <a:ext cx="8071514" cy="3247492"/>
            <a:chOff x="1934805" y="3161407"/>
            <a:chExt cx="8071514" cy="3247492"/>
          </a:xfrm>
        </p:grpSpPr>
        <p:grpSp>
          <p:nvGrpSpPr>
            <p:cNvPr id="27" name="Group 26">
              <a:extLst>
                <a:ext uri="{FF2B5EF4-FFF2-40B4-BE49-F238E27FC236}">
                  <a16:creationId xmlns:a16="http://schemas.microsoft.com/office/drawing/2014/main" id="{57D4A78A-3A7E-4B09-AA80-0DDB7288E352}"/>
                </a:ext>
              </a:extLst>
            </p:cNvPr>
            <p:cNvGrpSpPr/>
            <p:nvPr/>
          </p:nvGrpSpPr>
          <p:grpSpPr>
            <a:xfrm>
              <a:off x="1934805" y="3161407"/>
              <a:ext cx="8071514" cy="3247492"/>
              <a:chOff x="1934805" y="3161407"/>
              <a:chExt cx="8071514" cy="3247492"/>
            </a:xfrm>
          </p:grpSpPr>
          <p:grpSp>
            <p:nvGrpSpPr>
              <p:cNvPr id="22" name="Group 21">
                <a:extLst>
                  <a:ext uri="{FF2B5EF4-FFF2-40B4-BE49-F238E27FC236}">
                    <a16:creationId xmlns:a16="http://schemas.microsoft.com/office/drawing/2014/main" id="{3C3CA334-4252-4389-AD6B-BCB08974D654}"/>
                  </a:ext>
                </a:extLst>
              </p:cNvPr>
              <p:cNvGrpSpPr/>
              <p:nvPr/>
            </p:nvGrpSpPr>
            <p:grpSpPr>
              <a:xfrm>
                <a:off x="1934805" y="3161407"/>
                <a:ext cx="8071514" cy="3247492"/>
                <a:chOff x="1934805" y="3161407"/>
                <a:chExt cx="8071514" cy="3247492"/>
              </a:xfrm>
            </p:grpSpPr>
            <p:grpSp>
              <p:nvGrpSpPr>
                <p:cNvPr id="9" name="Group 8">
                  <a:extLst>
                    <a:ext uri="{FF2B5EF4-FFF2-40B4-BE49-F238E27FC236}">
                      <a16:creationId xmlns:a16="http://schemas.microsoft.com/office/drawing/2014/main" id="{1F18A3AC-7DFA-4917-8F3A-4B133EED7956}"/>
                    </a:ext>
                  </a:extLst>
                </p:cNvPr>
                <p:cNvGrpSpPr/>
                <p:nvPr/>
              </p:nvGrpSpPr>
              <p:grpSpPr>
                <a:xfrm>
                  <a:off x="1934805" y="4175186"/>
                  <a:ext cx="8071514" cy="2233713"/>
                  <a:chOff x="1934805" y="4175186"/>
                  <a:chExt cx="8071514" cy="2233713"/>
                </a:xfrm>
              </p:grpSpPr>
              <p:pic>
                <p:nvPicPr>
                  <p:cNvPr id="8" name="Picture 7">
                    <a:extLst>
                      <a:ext uri="{FF2B5EF4-FFF2-40B4-BE49-F238E27FC236}">
                        <a16:creationId xmlns:a16="http://schemas.microsoft.com/office/drawing/2014/main" id="{D49DFD1A-89CE-49C8-A205-99AA65C6DFC3}"/>
                      </a:ext>
                    </a:extLst>
                  </p:cNvPr>
                  <p:cNvPicPr>
                    <a:picLocks noChangeAspect="1"/>
                  </p:cNvPicPr>
                  <p:nvPr/>
                </p:nvPicPr>
                <p:blipFill>
                  <a:blip r:embed="rId4"/>
                  <a:stretch>
                    <a:fillRect/>
                  </a:stretch>
                </p:blipFill>
                <p:spPr>
                  <a:xfrm>
                    <a:off x="1934805" y="4198189"/>
                    <a:ext cx="8071514" cy="2210710"/>
                  </a:xfrm>
                  <a:prstGeom prst="rect">
                    <a:avLst/>
                  </a:prstGeom>
                </p:spPr>
              </p:pic>
              <p:sp>
                <p:nvSpPr>
                  <p:cNvPr id="7" name="TextBox 6">
                    <a:extLst>
                      <a:ext uri="{FF2B5EF4-FFF2-40B4-BE49-F238E27FC236}">
                        <a16:creationId xmlns:a16="http://schemas.microsoft.com/office/drawing/2014/main" id="{3965D733-904A-4B0C-8FBE-DE539C07541B}"/>
                      </a:ext>
                    </a:extLst>
                  </p:cNvPr>
                  <p:cNvSpPr txBox="1"/>
                  <p:nvPr/>
                </p:nvSpPr>
                <p:spPr>
                  <a:xfrm>
                    <a:off x="8774762" y="4754984"/>
                    <a:ext cx="1123000" cy="584775"/>
                  </a:xfrm>
                  <a:prstGeom prst="rect">
                    <a:avLst/>
                  </a:prstGeom>
                  <a:noFill/>
                </p:spPr>
                <p:txBody>
                  <a:bodyPr wrap="none" rtlCol="0">
                    <a:spAutoFit/>
                  </a:bodyPr>
                  <a:lstStyle/>
                  <a:p>
                    <a:r>
                      <a:rPr lang="en-US" dirty="0">
                        <a:solidFill>
                          <a:schemeClr val="bg1"/>
                        </a:solidFill>
                      </a:rPr>
                      <a:t>Outlet</a:t>
                    </a:r>
                  </a:p>
                  <a:p>
                    <a:r>
                      <a:rPr lang="en-US" sz="1400" dirty="0">
                        <a:solidFill>
                          <a:schemeClr val="bg1"/>
                        </a:solidFill>
                      </a:rPr>
                      <a:t>     (sea level)</a:t>
                    </a:r>
                  </a:p>
                </p:txBody>
              </p:sp>
              <p:sp>
                <p:nvSpPr>
                  <p:cNvPr id="11" name="TextBox 10">
                    <a:extLst>
                      <a:ext uri="{FF2B5EF4-FFF2-40B4-BE49-F238E27FC236}">
                        <a16:creationId xmlns:a16="http://schemas.microsoft.com/office/drawing/2014/main" id="{61EACE5A-99AF-46D1-8A4D-E3936B013397}"/>
                      </a:ext>
                    </a:extLst>
                  </p:cNvPr>
                  <p:cNvSpPr txBox="1"/>
                  <p:nvPr/>
                </p:nvSpPr>
                <p:spPr>
                  <a:xfrm>
                    <a:off x="6449682" y="4175186"/>
                    <a:ext cx="2149627" cy="646331"/>
                  </a:xfrm>
                  <a:prstGeom prst="rect">
                    <a:avLst/>
                  </a:prstGeom>
                  <a:noFill/>
                </p:spPr>
                <p:txBody>
                  <a:bodyPr wrap="none" rtlCol="0">
                    <a:spAutoFit/>
                  </a:bodyPr>
                  <a:lstStyle/>
                  <a:p>
                    <a:r>
                      <a:rPr lang="en-US" dirty="0">
                        <a:solidFill>
                          <a:schemeClr val="bg1"/>
                        </a:solidFill>
                      </a:rPr>
                      <a:t>Dominant flow paths</a:t>
                    </a:r>
                  </a:p>
                  <a:p>
                    <a:r>
                      <a:rPr lang="en-US" dirty="0">
                        <a:solidFill>
                          <a:schemeClr val="bg1"/>
                        </a:solidFill>
                      </a:rPr>
                      <a:t>Blue = most flow</a:t>
                    </a:r>
                  </a:p>
                </p:txBody>
              </p:sp>
            </p:grpSp>
            <p:sp>
              <p:nvSpPr>
                <p:cNvPr id="18" name="TextBox 17">
                  <a:extLst>
                    <a:ext uri="{FF2B5EF4-FFF2-40B4-BE49-F238E27FC236}">
                      <a16:creationId xmlns:a16="http://schemas.microsoft.com/office/drawing/2014/main" id="{EA7D40D7-F0E1-442B-BE8D-4E8873385361}"/>
                    </a:ext>
                  </a:extLst>
                </p:cNvPr>
                <p:cNvSpPr txBox="1"/>
                <p:nvPr/>
              </p:nvSpPr>
              <p:spPr>
                <a:xfrm>
                  <a:off x="5149021" y="3686075"/>
                  <a:ext cx="2062359" cy="584775"/>
                </a:xfrm>
                <a:prstGeom prst="rect">
                  <a:avLst/>
                </a:prstGeom>
                <a:noFill/>
              </p:spPr>
              <p:txBody>
                <a:bodyPr wrap="none" rtlCol="0">
                  <a:spAutoFit/>
                </a:bodyPr>
                <a:lstStyle/>
                <a:p>
                  <a:r>
                    <a:rPr lang="en-US" sz="3200" dirty="0"/>
                    <a:t>3-D display</a:t>
                  </a:r>
                </a:p>
              </p:txBody>
            </p:sp>
            <p:sp>
              <p:nvSpPr>
                <p:cNvPr id="21" name="Arrow: Down 20">
                  <a:extLst>
                    <a:ext uri="{FF2B5EF4-FFF2-40B4-BE49-F238E27FC236}">
                      <a16:creationId xmlns:a16="http://schemas.microsoft.com/office/drawing/2014/main" id="{557C2836-6E85-430B-B960-1711BEC6C5FC}"/>
                    </a:ext>
                  </a:extLst>
                </p:cNvPr>
                <p:cNvSpPr/>
                <p:nvPr/>
              </p:nvSpPr>
              <p:spPr>
                <a:xfrm rot="1694678">
                  <a:off x="6163626" y="3161407"/>
                  <a:ext cx="359385" cy="67860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B61C2E1A-AC8F-411D-9915-1A26D2A044DA}"/>
                  </a:ext>
                </a:extLst>
              </p:cNvPr>
              <p:cNvSpPr txBox="1"/>
              <p:nvPr/>
            </p:nvSpPr>
            <p:spPr>
              <a:xfrm>
                <a:off x="2629628" y="5702198"/>
                <a:ext cx="1019831" cy="415498"/>
              </a:xfrm>
              <a:prstGeom prst="rect">
                <a:avLst/>
              </a:prstGeom>
              <a:noFill/>
            </p:spPr>
            <p:txBody>
              <a:bodyPr wrap="none" rtlCol="0">
                <a:spAutoFit/>
              </a:bodyPr>
              <a:lstStyle/>
              <a:p>
                <a:r>
                  <a:rPr lang="en-US" sz="1050" dirty="0">
                    <a:solidFill>
                      <a:schemeClr val="bg1"/>
                    </a:solidFill>
                  </a:rPr>
                  <a:t>131 m</a:t>
                </a:r>
              </a:p>
              <a:p>
                <a:r>
                  <a:rPr lang="en-US" sz="1050" dirty="0">
                    <a:solidFill>
                      <a:schemeClr val="bg1"/>
                    </a:solidFill>
                  </a:rPr>
                  <a:t>above sea level</a:t>
                </a:r>
              </a:p>
            </p:txBody>
          </p:sp>
          <p:cxnSp>
            <p:nvCxnSpPr>
              <p:cNvPr id="25" name="Straight Arrow Connector 24">
                <a:extLst>
                  <a:ext uri="{FF2B5EF4-FFF2-40B4-BE49-F238E27FC236}">
                    <a16:creationId xmlns:a16="http://schemas.microsoft.com/office/drawing/2014/main" id="{C96460F7-DD96-41E8-A058-7F30037C13BE}"/>
                  </a:ext>
                </a:extLst>
              </p:cNvPr>
              <p:cNvCxnSpPr/>
              <p:nvPr/>
            </p:nvCxnSpPr>
            <p:spPr>
              <a:xfrm>
                <a:off x="2696817" y="5526157"/>
                <a:ext cx="0" cy="708991"/>
              </a:xfrm>
              <a:prstGeom prst="straightConnector1">
                <a:avLst/>
              </a:prstGeom>
              <a:ln w="63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081CC963-2DEB-42BA-A943-FC1D5D7F4D34}"/>
                </a:ext>
              </a:extLst>
            </p:cNvPr>
            <p:cNvSpPr txBox="1"/>
            <p:nvPr/>
          </p:nvSpPr>
          <p:spPr>
            <a:xfrm>
              <a:off x="6449682" y="5389907"/>
              <a:ext cx="1343638" cy="253916"/>
            </a:xfrm>
            <a:prstGeom prst="rect">
              <a:avLst/>
            </a:prstGeom>
            <a:noFill/>
          </p:spPr>
          <p:txBody>
            <a:bodyPr wrap="none" rtlCol="0">
              <a:spAutoFit/>
            </a:bodyPr>
            <a:lstStyle/>
            <a:p>
              <a:r>
                <a:rPr lang="en-US" sz="1050" dirty="0"/>
                <a:t>Watershed boundary</a:t>
              </a:r>
            </a:p>
          </p:txBody>
        </p:sp>
      </p:grpSp>
      <p:pic>
        <p:nvPicPr>
          <p:cNvPr id="35" name="Picture 34">
            <a:extLst>
              <a:ext uri="{FF2B5EF4-FFF2-40B4-BE49-F238E27FC236}">
                <a16:creationId xmlns:a16="http://schemas.microsoft.com/office/drawing/2014/main" id="{99B8223C-6CEC-4872-BBB2-E2665764D63F}"/>
              </a:ext>
            </a:extLst>
          </p:cNvPr>
          <p:cNvPicPr>
            <a:picLocks noChangeAspect="1"/>
          </p:cNvPicPr>
          <p:nvPr/>
        </p:nvPicPr>
        <p:blipFill>
          <a:blip r:embed="rId5"/>
          <a:stretch>
            <a:fillRect/>
          </a:stretch>
        </p:blipFill>
        <p:spPr>
          <a:xfrm>
            <a:off x="7488501" y="426572"/>
            <a:ext cx="1061029" cy="467035"/>
          </a:xfrm>
          <a:prstGeom prst="rect">
            <a:avLst/>
          </a:prstGeom>
        </p:spPr>
      </p:pic>
      <p:grpSp>
        <p:nvGrpSpPr>
          <p:cNvPr id="43" name="Group 42">
            <a:extLst>
              <a:ext uri="{FF2B5EF4-FFF2-40B4-BE49-F238E27FC236}">
                <a16:creationId xmlns:a16="http://schemas.microsoft.com/office/drawing/2014/main" id="{DE1DC20B-2C27-40B4-BDFD-C279B838583D}"/>
              </a:ext>
            </a:extLst>
          </p:cNvPr>
          <p:cNvGrpSpPr/>
          <p:nvPr/>
        </p:nvGrpSpPr>
        <p:grpSpPr>
          <a:xfrm>
            <a:off x="0" y="0"/>
            <a:ext cx="12192000" cy="440626"/>
            <a:chOff x="0" y="0"/>
            <a:chExt cx="12192000" cy="440626"/>
          </a:xfrm>
        </p:grpSpPr>
        <p:sp>
          <p:nvSpPr>
            <p:cNvPr id="44" name="Rectangle 43">
              <a:extLst>
                <a:ext uri="{FF2B5EF4-FFF2-40B4-BE49-F238E27FC236}">
                  <a16:creationId xmlns:a16="http://schemas.microsoft.com/office/drawing/2014/main" id="{36DAB2B2-FEB5-435D-96F2-1261546EE41F}"/>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5" name="Rectangle: Top Corners Rounded 44">
              <a:extLst>
                <a:ext uri="{FF2B5EF4-FFF2-40B4-BE49-F238E27FC236}">
                  <a16:creationId xmlns:a16="http://schemas.microsoft.com/office/drawing/2014/main" id="{846DAC95-E860-4995-A924-4E6E540165C7}"/>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6" name="Rectangle: Top Corners Rounded 45">
              <a:extLst>
                <a:ext uri="{FF2B5EF4-FFF2-40B4-BE49-F238E27FC236}">
                  <a16:creationId xmlns:a16="http://schemas.microsoft.com/office/drawing/2014/main" id="{E48D114C-CAC8-42D9-AB00-EF58C2B7769C}"/>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7" name="Rectangle: Top Corners Rounded 46">
              <a:extLst>
                <a:ext uri="{FF2B5EF4-FFF2-40B4-BE49-F238E27FC236}">
                  <a16:creationId xmlns:a16="http://schemas.microsoft.com/office/drawing/2014/main" id="{7A08A611-308E-4687-95D9-DBB33BED7E5C}"/>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8" name="Rectangle: Top Corners Rounded 47">
              <a:extLst>
                <a:ext uri="{FF2B5EF4-FFF2-40B4-BE49-F238E27FC236}">
                  <a16:creationId xmlns:a16="http://schemas.microsoft.com/office/drawing/2014/main" id="{28A6AE6A-04C0-4951-A656-D28DF0D2A305}"/>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9" name="Rectangle: Top Corners Rounded 48">
              <a:extLst>
                <a:ext uri="{FF2B5EF4-FFF2-40B4-BE49-F238E27FC236}">
                  <a16:creationId xmlns:a16="http://schemas.microsoft.com/office/drawing/2014/main" id="{AE73F20F-8A55-41E7-940B-0550CFF7C901}"/>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 name="Slide Number Placeholder 2">
            <a:extLst>
              <a:ext uri="{FF2B5EF4-FFF2-40B4-BE49-F238E27FC236}">
                <a16:creationId xmlns:a16="http://schemas.microsoft.com/office/drawing/2014/main" id="{B05CB5E5-7724-480B-88A3-81A2C8D54B93}"/>
              </a:ext>
            </a:extLst>
          </p:cNvPr>
          <p:cNvSpPr>
            <a:spLocks noGrp="1"/>
          </p:cNvSpPr>
          <p:nvPr>
            <p:ph type="sldNum" sz="quarter" idx="12"/>
          </p:nvPr>
        </p:nvSpPr>
        <p:spPr>
          <a:xfrm>
            <a:off x="-76197" y="6468015"/>
            <a:ext cx="399585" cy="365125"/>
          </a:xfrm>
        </p:spPr>
        <p:txBody>
          <a:bodyPr/>
          <a:lstStyle/>
          <a:p>
            <a:fld id="{86F9EFF2-DF63-40F5-BBEC-44A3FDA193BA}" type="slidenum">
              <a:rPr lang="en-US" smtClean="0">
                <a:solidFill>
                  <a:schemeClr val="tx1"/>
                </a:solidFill>
              </a:rPr>
              <a:t>35</a:t>
            </a:fld>
            <a:endParaRPr lang="en-US" dirty="0">
              <a:solidFill>
                <a:schemeClr val="tx1"/>
              </a:solidFill>
            </a:endParaRPr>
          </a:p>
        </p:txBody>
      </p:sp>
    </p:spTree>
    <p:extLst>
      <p:ext uri="{BB962C8B-B14F-4D97-AF65-F5344CB8AC3E}">
        <p14:creationId xmlns:p14="http://schemas.microsoft.com/office/powerpoint/2010/main" val="37917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35E8C42-E73D-4520-8A23-7169D8BCC562}"/>
              </a:ext>
            </a:extLst>
          </p:cNvPr>
          <p:cNvGrpSpPr/>
          <p:nvPr/>
        </p:nvGrpSpPr>
        <p:grpSpPr>
          <a:xfrm>
            <a:off x="1978814" y="4493706"/>
            <a:ext cx="7914821" cy="2276400"/>
            <a:chOff x="4347942" y="4978115"/>
            <a:chExt cx="7914821" cy="2276400"/>
          </a:xfrm>
        </p:grpSpPr>
        <p:pic>
          <p:nvPicPr>
            <p:cNvPr id="32" name="Picture 31">
              <a:extLst>
                <a:ext uri="{FF2B5EF4-FFF2-40B4-BE49-F238E27FC236}">
                  <a16:creationId xmlns:a16="http://schemas.microsoft.com/office/drawing/2014/main" id="{5A9D0720-D8C1-4836-930A-54C6AC0DF862}"/>
                </a:ext>
              </a:extLst>
            </p:cNvPr>
            <p:cNvPicPr>
              <a:picLocks noChangeAspect="1"/>
            </p:cNvPicPr>
            <p:nvPr/>
          </p:nvPicPr>
          <p:blipFill>
            <a:blip r:embed="rId2"/>
            <a:stretch>
              <a:fillRect/>
            </a:stretch>
          </p:blipFill>
          <p:spPr>
            <a:xfrm>
              <a:off x="4347942" y="4978115"/>
              <a:ext cx="7914821" cy="2276400"/>
            </a:xfrm>
            <a:prstGeom prst="rect">
              <a:avLst/>
            </a:prstGeom>
          </p:spPr>
        </p:pic>
        <p:sp>
          <p:nvSpPr>
            <p:cNvPr id="33" name="TextBox 32">
              <a:extLst>
                <a:ext uri="{FF2B5EF4-FFF2-40B4-BE49-F238E27FC236}">
                  <a16:creationId xmlns:a16="http://schemas.microsoft.com/office/drawing/2014/main" id="{33DC6A2C-4960-4666-915D-CF475133A08D}"/>
                </a:ext>
              </a:extLst>
            </p:cNvPr>
            <p:cNvSpPr txBox="1"/>
            <p:nvPr/>
          </p:nvSpPr>
          <p:spPr>
            <a:xfrm>
              <a:off x="8555723" y="5052492"/>
              <a:ext cx="2463238" cy="461665"/>
            </a:xfrm>
            <a:prstGeom prst="rect">
              <a:avLst/>
            </a:prstGeom>
            <a:noFill/>
          </p:spPr>
          <p:txBody>
            <a:bodyPr wrap="none" rtlCol="0">
              <a:spAutoFit/>
            </a:bodyPr>
            <a:lstStyle/>
            <a:p>
              <a:r>
                <a:rPr lang="en-US" sz="2400" dirty="0">
                  <a:solidFill>
                    <a:schemeClr val="bg1"/>
                  </a:solidFill>
                </a:rPr>
                <a:t>4/1/2011   Day 1   </a:t>
              </a:r>
            </a:p>
          </p:txBody>
        </p:sp>
      </p:grpSp>
      <p:sp>
        <p:nvSpPr>
          <p:cNvPr id="18" name="TextBox 17">
            <a:extLst>
              <a:ext uri="{FF2B5EF4-FFF2-40B4-BE49-F238E27FC236}">
                <a16:creationId xmlns:a16="http://schemas.microsoft.com/office/drawing/2014/main" id="{06B52F40-4E1F-4167-8289-BCB3970510EC}"/>
              </a:ext>
            </a:extLst>
          </p:cNvPr>
          <p:cNvSpPr txBox="1"/>
          <p:nvPr/>
        </p:nvSpPr>
        <p:spPr>
          <a:xfrm>
            <a:off x="1978814" y="3856196"/>
            <a:ext cx="9167831" cy="523220"/>
          </a:xfrm>
          <a:prstGeom prst="rect">
            <a:avLst/>
          </a:prstGeom>
          <a:noFill/>
        </p:spPr>
        <p:txBody>
          <a:bodyPr wrap="none" rtlCol="0">
            <a:spAutoFit/>
          </a:bodyPr>
          <a:lstStyle/>
          <a:p>
            <a:r>
              <a:rPr lang="en-US" sz="2800" b="1" dirty="0">
                <a:solidFill>
                  <a:srgbClr val="FF0000"/>
                </a:solidFill>
              </a:rPr>
              <a:t>PCB simulated spill</a:t>
            </a:r>
            <a:r>
              <a:rPr lang="en-US" sz="2800" b="1" dirty="0">
                <a:sym typeface="Wingdings" panose="05000000000000000000" pitchFamily="2" charset="2"/>
              </a:rPr>
              <a:t></a:t>
            </a:r>
            <a:r>
              <a:rPr lang="en-US" b="1" dirty="0"/>
              <a:t> </a:t>
            </a:r>
            <a:r>
              <a:rPr lang="en-US" sz="2400" b="1" dirty="0"/>
              <a:t>500 g/m</a:t>
            </a:r>
            <a:r>
              <a:rPr lang="en-US" sz="2400" b="1" baseline="30000" dirty="0"/>
              <a:t>2</a:t>
            </a:r>
            <a:r>
              <a:rPr lang="en-US" sz="2400" b="1" dirty="0"/>
              <a:t> added to a </a:t>
            </a:r>
            <a:r>
              <a:rPr lang="en-US" sz="2400" b="1" u="sng" dirty="0"/>
              <a:t>permeable</a:t>
            </a:r>
            <a:r>
              <a:rPr lang="en-US" sz="2400" b="1" dirty="0"/>
              <a:t> 10m grid cell</a:t>
            </a:r>
            <a:endParaRPr lang="en-US" b="1" dirty="0"/>
          </a:p>
        </p:txBody>
      </p:sp>
      <p:cxnSp>
        <p:nvCxnSpPr>
          <p:cNvPr id="19" name="Straight Arrow Connector 18">
            <a:extLst>
              <a:ext uri="{FF2B5EF4-FFF2-40B4-BE49-F238E27FC236}">
                <a16:creationId xmlns:a16="http://schemas.microsoft.com/office/drawing/2014/main" id="{37517B77-65CA-4806-B780-3CD8ADDFAD36}"/>
              </a:ext>
            </a:extLst>
          </p:cNvPr>
          <p:cNvCxnSpPr>
            <a:cxnSpLocks/>
          </p:cNvCxnSpPr>
          <p:nvPr/>
        </p:nvCxnSpPr>
        <p:spPr>
          <a:xfrm>
            <a:off x="2459182" y="4276148"/>
            <a:ext cx="277091" cy="9559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3F1EAA2-78B0-478C-BAC9-ACEA972A38A9}"/>
              </a:ext>
            </a:extLst>
          </p:cNvPr>
          <p:cNvSpPr txBox="1"/>
          <p:nvPr/>
        </p:nvSpPr>
        <p:spPr>
          <a:xfrm>
            <a:off x="560829" y="3876977"/>
            <a:ext cx="1395960" cy="830997"/>
          </a:xfrm>
          <a:prstGeom prst="rect">
            <a:avLst/>
          </a:prstGeom>
          <a:noFill/>
        </p:spPr>
        <p:txBody>
          <a:bodyPr wrap="none" rtlCol="0">
            <a:spAutoFit/>
          </a:bodyPr>
          <a:lstStyle/>
          <a:p>
            <a:r>
              <a:rPr lang="en-US" sz="2400" b="1" dirty="0"/>
              <a:t>Surface</a:t>
            </a:r>
          </a:p>
          <a:p>
            <a:r>
              <a:rPr lang="en-US" sz="2400" b="1" dirty="0"/>
              <a:t>PCB g/m</a:t>
            </a:r>
            <a:r>
              <a:rPr lang="en-US" sz="2400" b="1" baseline="30000" dirty="0"/>
              <a:t>2</a:t>
            </a:r>
          </a:p>
        </p:txBody>
      </p:sp>
      <p:sp>
        <p:nvSpPr>
          <p:cNvPr id="27" name="TextBox 26">
            <a:extLst>
              <a:ext uri="{FF2B5EF4-FFF2-40B4-BE49-F238E27FC236}">
                <a16:creationId xmlns:a16="http://schemas.microsoft.com/office/drawing/2014/main" id="{03762F12-EE29-4FC5-9EEC-6AC37A1452F2}"/>
              </a:ext>
            </a:extLst>
          </p:cNvPr>
          <p:cNvSpPr txBox="1"/>
          <p:nvPr/>
        </p:nvSpPr>
        <p:spPr>
          <a:xfrm rot="192859">
            <a:off x="6775072" y="5824951"/>
            <a:ext cx="1180131" cy="230832"/>
          </a:xfrm>
          <a:prstGeom prst="rect">
            <a:avLst/>
          </a:prstGeom>
          <a:noFill/>
        </p:spPr>
        <p:txBody>
          <a:bodyPr wrap="none" rtlCol="0">
            <a:spAutoFit/>
          </a:bodyPr>
          <a:lstStyle/>
          <a:p>
            <a:r>
              <a:rPr lang="en-US" sz="900" dirty="0">
                <a:solidFill>
                  <a:schemeClr val="bg1"/>
                </a:solidFill>
              </a:rPr>
              <a:t>Watershed boundary</a:t>
            </a:r>
          </a:p>
        </p:txBody>
      </p:sp>
      <p:sp>
        <p:nvSpPr>
          <p:cNvPr id="37" name="Oval 36">
            <a:extLst>
              <a:ext uri="{FF2B5EF4-FFF2-40B4-BE49-F238E27FC236}">
                <a16:creationId xmlns:a16="http://schemas.microsoft.com/office/drawing/2014/main" id="{42B0CEE6-3BAB-4C87-8608-289A678E58DE}"/>
              </a:ext>
            </a:extLst>
          </p:cNvPr>
          <p:cNvSpPr/>
          <p:nvPr/>
        </p:nvSpPr>
        <p:spPr>
          <a:xfrm>
            <a:off x="2589729" y="5232112"/>
            <a:ext cx="180110" cy="2632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0901971-FA6E-41F6-B1E5-93922B77745A}"/>
              </a:ext>
            </a:extLst>
          </p:cNvPr>
          <p:cNvPicPr>
            <a:picLocks noChangeAspect="1"/>
          </p:cNvPicPr>
          <p:nvPr/>
        </p:nvPicPr>
        <p:blipFill>
          <a:blip r:embed="rId3"/>
          <a:stretch>
            <a:fillRect/>
          </a:stretch>
        </p:blipFill>
        <p:spPr>
          <a:xfrm>
            <a:off x="771587" y="4650728"/>
            <a:ext cx="759691" cy="2119378"/>
          </a:xfrm>
          <a:prstGeom prst="rect">
            <a:avLst/>
          </a:prstGeom>
        </p:spPr>
      </p:pic>
      <p:grpSp>
        <p:nvGrpSpPr>
          <p:cNvPr id="16" name="Group 15">
            <a:extLst>
              <a:ext uri="{FF2B5EF4-FFF2-40B4-BE49-F238E27FC236}">
                <a16:creationId xmlns:a16="http://schemas.microsoft.com/office/drawing/2014/main" id="{5580E35C-7CA0-442F-BBFB-004AE7C13D6D}"/>
              </a:ext>
            </a:extLst>
          </p:cNvPr>
          <p:cNvGrpSpPr/>
          <p:nvPr/>
        </p:nvGrpSpPr>
        <p:grpSpPr>
          <a:xfrm>
            <a:off x="0" y="0"/>
            <a:ext cx="12192000" cy="440626"/>
            <a:chOff x="0" y="0"/>
            <a:chExt cx="12192000" cy="440626"/>
          </a:xfrm>
        </p:grpSpPr>
        <p:sp>
          <p:nvSpPr>
            <p:cNvPr id="17" name="Rectangle 16">
              <a:extLst>
                <a:ext uri="{FF2B5EF4-FFF2-40B4-BE49-F238E27FC236}">
                  <a16:creationId xmlns:a16="http://schemas.microsoft.com/office/drawing/2014/main" id="{55F7BA8A-4887-42D4-8AF8-9D7EC1CC977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Rectangle: Top Corners Rounded 19">
              <a:extLst>
                <a:ext uri="{FF2B5EF4-FFF2-40B4-BE49-F238E27FC236}">
                  <a16:creationId xmlns:a16="http://schemas.microsoft.com/office/drawing/2014/main" id="{071B5934-1C53-4C89-BE48-965F9F9FFC9A}"/>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1" name="Rectangle: Top Corners Rounded 20">
              <a:extLst>
                <a:ext uri="{FF2B5EF4-FFF2-40B4-BE49-F238E27FC236}">
                  <a16:creationId xmlns:a16="http://schemas.microsoft.com/office/drawing/2014/main" id="{15C1EA2E-A699-48CD-AC63-AD4F9D866EBB}"/>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2" name="Rectangle: Top Corners Rounded 21">
              <a:extLst>
                <a:ext uri="{FF2B5EF4-FFF2-40B4-BE49-F238E27FC236}">
                  <a16:creationId xmlns:a16="http://schemas.microsoft.com/office/drawing/2014/main" id="{E918964F-C9AD-4A82-B25B-69575205C8F3}"/>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4" name="Rectangle: Top Corners Rounded 23">
              <a:extLst>
                <a:ext uri="{FF2B5EF4-FFF2-40B4-BE49-F238E27FC236}">
                  <a16:creationId xmlns:a16="http://schemas.microsoft.com/office/drawing/2014/main" id="{A7FA1652-B3D0-4935-B4D6-CD694AB0ABDF}"/>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5" name="Rectangle: Top Corners Rounded 24">
              <a:extLst>
                <a:ext uri="{FF2B5EF4-FFF2-40B4-BE49-F238E27FC236}">
                  <a16:creationId xmlns:a16="http://schemas.microsoft.com/office/drawing/2014/main" id="{9F403CEF-9FB2-4D31-8070-99FE0B2405D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6" name="Rectangle 25">
            <a:extLst>
              <a:ext uri="{FF2B5EF4-FFF2-40B4-BE49-F238E27FC236}">
                <a16:creationId xmlns:a16="http://schemas.microsoft.com/office/drawing/2014/main" id="{64C13429-03F1-4C6E-8CFF-96DD585ACA02}"/>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19F808B-F249-4F4E-8167-B75450BE039F}"/>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35" name="Picture 34">
            <a:extLst>
              <a:ext uri="{FF2B5EF4-FFF2-40B4-BE49-F238E27FC236}">
                <a16:creationId xmlns:a16="http://schemas.microsoft.com/office/drawing/2014/main" id="{42A4F2B7-B0CA-4CD1-ABB9-B56CADBAD947}"/>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5" name="Slide Number Placeholder 4">
            <a:extLst>
              <a:ext uri="{FF2B5EF4-FFF2-40B4-BE49-F238E27FC236}">
                <a16:creationId xmlns:a16="http://schemas.microsoft.com/office/drawing/2014/main" id="{6A70ED71-C8B9-4C60-8982-B6783CF07321}"/>
              </a:ext>
            </a:extLst>
          </p:cNvPr>
          <p:cNvSpPr>
            <a:spLocks noGrp="1"/>
          </p:cNvSpPr>
          <p:nvPr>
            <p:ph type="sldNum" sz="quarter" idx="12"/>
          </p:nvPr>
        </p:nvSpPr>
        <p:spPr>
          <a:xfrm>
            <a:off x="-53898" y="6445713"/>
            <a:ext cx="399585" cy="365125"/>
          </a:xfrm>
        </p:spPr>
        <p:txBody>
          <a:bodyPr/>
          <a:lstStyle/>
          <a:p>
            <a:fld id="{86F9EFF2-DF63-40F5-BBEC-44A3FDA193BA}" type="slidenum">
              <a:rPr lang="en-US" smtClean="0">
                <a:solidFill>
                  <a:schemeClr val="tx1"/>
                </a:solidFill>
              </a:rPr>
              <a:t>36</a:t>
            </a:fld>
            <a:endParaRPr lang="en-US" dirty="0">
              <a:solidFill>
                <a:schemeClr val="tx1"/>
              </a:solidFill>
            </a:endParaRPr>
          </a:p>
        </p:txBody>
      </p:sp>
    </p:spTree>
    <p:extLst>
      <p:ext uri="{BB962C8B-B14F-4D97-AF65-F5344CB8AC3E}">
        <p14:creationId xmlns:p14="http://schemas.microsoft.com/office/powerpoint/2010/main" val="508135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0EDC55E-FDA0-4B09-845C-0D423F071197}"/>
              </a:ext>
            </a:extLst>
          </p:cNvPr>
          <p:cNvGrpSpPr/>
          <p:nvPr/>
        </p:nvGrpSpPr>
        <p:grpSpPr>
          <a:xfrm>
            <a:off x="2057315" y="4475209"/>
            <a:ext cx="7914821" cy="2285293"/>
            <a:chOff x="2109074" y="3854628"/>
            <a:chExt cx="7914821" cy="2235797"/>
          </a:xfrm>
        </p:grpSpPr>
        <p:pic>
          <p:nvPicPr>
            <p:cNvPr id="5" name="Picture 4">
              <a:extLst>
                <a:ext uri="{FF2B5EF4-FFF2-40B4-BE49-F238E27FC236}">
                  <a16:creationId xmlns:a16="http://schemas.microsoft.com/office/drawing/2014/main" id="{3DDC383C-DA83-4F51-AD02-E5E9268CDF1E}"/>
                </a:ext>
              </a:extLst>
            </p:cNvPr>
            <p:cNvPicPr>
              <a:picLocks noChangeAspect="1"/>
            </p:cNvPicPr>
            <p:nvPr/>
          </p:nvPicPr>
          <p:blipFill>
            <a:blip r:embed="rId2"/>
            <a:stretch>
              <a:fillRect/>
            </a:stretch>
          </p:blipFill>
          <p:spPr>
            <a:xfrm>
              <a:off x="2109074" y="3854628"/>
              <a:ext cx="7914821" cy="2235797"/>
            </a:xfrm>
            <a:prstGeom prst="rect">
              <a:avLst/>
            </a:prstGeom>
          </p:spPr>
        </p:pic>
        <p:sp>
          <p:nvSpPr>
            <p:cNvPr id="12" name="TextBox 11">
              <a:extLst>
                <a:ext uri="{FF2B5EF4-FFF2-40B4-BE49-F238E27FC236}">
                  <a16:creationId xmlns:a16="http://schemas.microsoft.com/office/drawing/2014/main" id="{5F8A50C4-795B-4C07-BD43-15EB849D32F0}"/>
                </a:ext>
              </a:extLst>
            </p:cNvPr>
            <p:cNvSpPr txBox="1"/>
            <p:nvPr/>
          </p:nvSpPr>
          <p:spPr>
            <a:xfrm>
              <a:off x="6259146" y="3876884"/>
              <a:ext cx="2463238" cy="451666"/>
            </a:xfrm>
            <a:prstGeom prst="rect">
              <a:avLst/>
            </a:prstGeom>
            <a:noFill/>
          </p:spPr>
          <p:txBody>
            <a:bodyPr wrap="none" rtlCol="0">
              <a:spAutoFit/>
            </a:bodyPr>
            <a:lstStyle/>
            <a:p>
              <a:r>
                <a:rPr lang="en-US" sz="2400" dirty="0">
                  <a:solidFill>
                    <a:schemeClr val="bg1"/>
                  </a:solidFill>
                </a:rPr>
                <a:t>4/2/2011   Day 2   </a:t>
              </a:r>
            </a:p>
          </p:txBody>
        </p:sp>
      </p:grpSp>
      <p:sp>
        <p:nvSpPr>
          <p:cNvPr id="18" name="TextBox 17">
            <a:extLst>
              <a:ext uri="{FF2B5EF4-FFF2-40B4-BE49-F238E27FC236}">
                <a16:creationId xmlns:a16="http://schemas.microsoft.com/office/drawing/2014/main" id="{06B52F40-4E1F-4167-8289-BCB3970510EC}"/>
              </a:ext>
            </a:extLst>
          </p:cNvPr>
          <p:cNvSpPr txBox="1"/>
          <p:nvPr/>
        </p:nvSpPr>
        <p:spPr>
          <a:xfrm>
            <a:off x="1684337" y="3876977"/>
            <a:ext cx="7347268" cy="523220"/>
          </a:xfrm>
          <a:prstGeom prst="rect">
            <a:avLst/>
          </a:prstGeom>
          <a:noFill/>
        </p:spPr>
        <p:txBody>
          <a:bodyPr wrap="none" rtlCol="0">
            <a:spAutoFit/>
          </a:bodyPr>
          <a:lstStyle/>
          <a:p>
            <a:r>
              <a:rPr lang="en-US" sz="2800" b="1" dirty="0"/>
              <a:t>            PCB movement into subsurface 2m of soil</a:t>
            </a:r>
            <a:endParaRPr lang="en-US" b="1" dirty="0"/>
          </a:p>
        </p:txBody>
      </p:sp>
      <p:cxnSp>
        <p:nvCxnSpPr>
          <p:cNvPr id="19" name="Straight Arrow Connector 18">
            <a:extLst>
              <a:ext uri="{FF2B5EF4-FFF2-40B4-BE49-F238E27FC236}">
                <a16:creationId xmlns:a16="http://schemas.microsoft.com/office/drawing/2014/main" id="{37517B77-65CA-4806-B780-3CD8ADDFAD36}"/>
              </a:ext>
            </a:extLst>
          </p:cNvPr>
          <p:cNvCxnSpPr>
            <a:cxnSpLocks/>
          </p:cNvCxnSpPr>
          <p:nvPr/>
        </p:nvCxnSpPr>
        <p:spPr>
          <a:xfrm>
            <a:off x="3093257" y="4325685"/>
            <a:ext cx="1" cy="103413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762F12-EE29-4FC5-9EEC-6AC37A1452F2}"/>
              </a:ext>
            </a:extLst>
          </p:cNvPr>
          <p:cNvSpPr txBox="1"/>
          <p:nvPr/>
        </p:nvSpPr>
        <p:spPr>
          <a:xfrm rot="231933">
            <a:off x="6630765" y="5790923"/>
            <a:ext cx="1343638" cy="253916"/>
          </a:xfrm>
          <a:prstGeom prst="rect">
            <a:avLst/>
          </a:prstGeom>
          <a:noFill/>
        </p:spPr>
        <p:txBody>
          <a:bodyPr wrap="none" rtlCol="0">
            <a:spAutoFit/>
          </a:bodyPr>
          <a:lstStyle/>
          <a:p>
            <a:r>
              <a:rPr lang="en-US" sz="1050" dirty="0">
                <a:solidFill>
                  <a:schemeClr val="bg1"/>
                </a:solidFill>
              </a:rPr>
              <a:t>Watershed boundary</a:t>
            </a:r>
          </a:p>
        </p:txBody>
      </p:sp>
      <p:sp>
        <p:nvSpPr>
          <p:cNvPr id="17" name="Oval 16">
            <a:extLst>
              <a:ext uri="{FF2B5EF4-FFF2-40B4-BE49-F238E27FC236}">
                <a16:creationId xmlns:a16="http://schemas.microsoft.com/office/drawing/2014/main" id="{73E32523-FC10-4D80-AF30-35D1D5160559}"/>
              </a:ext>
            </a:extLst>
          </p:cNvPr>
          <p:cNvSpPr/>
          <p:nvPr/>
        </p:nvSpPr>
        <p:spPr>
          <a:xfrm>
            <a:off x="2673927" y="5308309"/>
            <a:ext cx="180110" cy="2632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1F0254E-52B5-4140-B283-7914350198FB}"/>
              </a:ext>
            </a:extLst>
          </p:cNvPr>
          <p:cNvPicPr>
            <a:picLocks noChangeAspect="1"/>
          </p:cNvPicPr>
          <p:nvPr/>
        </p:nvPicPr>
        <p:blipFill>
          <a:blip r:embed="rId3"/>
          <a:stretch>
            <a:fillRect/>
          </a:stretch>
        </p:blipFill>
        <p:spPr>
          <a:xfrm>
            <a:off x="527023" y="3975404"/>
            <a:ext cx="1444864" cy="2833067"/>
          </a:xfrm>
          <a:prstGeom prst="rect">
            <a:avLst/>
          </a:prstGeom>
        </p:spPr>
      </p:pic>
      <p:grpSp>
        <p:nvGrpSpPr>
          <p:cNvPr id="15" name="Group 14">
            <a:extLst>
              <a:ext uri="{FF2B5EF4-FFF2-40B4-BE49-F238E27FC236}">
                <a16:creationId xmlns:a16="http://schemas.microsoft.com/office/drawing/2014/main" id="{F39D1CFE-5552-42AF-B119-4D43161AA395}"/>
              </a:ext>
            </a:extLst>
          </p:cNvPr>
          <p:cNvGrpSpPr/>
          <p:nvPr/>
        </p:nvGrpSpPr>
        <p:grpSpPr>
          <a:xfrm>
            <a:off x="0" y="0"/>
            <a:ext cx="12192000" cy="440626"/>
            <a:chOff x="0" y="0"/>
            <a:chExt cx="12192000" cy="440626"/>
          </a:xfrm>
        </p:grpSpPr>
        <p:sp>
          <p:nvSpPr>
            <p:cNvPr id="20" name="Rectangle 19">
              <a:extLst>
                <a:ext uri="{FF2B5EF4-FFF2-40B4-BE49-F238E27FC236}">
                  <a16:creationId xmlns:a16="http://schemas.microsoft.com/office/drawing/2014/main" id="{73A91977-7B09-43CE-91BA-F5460171E9E5}"/>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ectangle: Top Corners Rounded 20">
              <a:extLst>
                <a:ext uri="{FF2B5EF4-FFF2-40B4-BE49-F238E27FC236}">
                  <a16:creationId xmlns:a16="http://schemas.microsoft.com/office/drawing/2014/main" id="{2B018408-A858-47F1-BD21-35BECF4CAD2A}"/>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2" name="Rectangle: Top Corners Rounded 21">
              <a:extLst>
                <a:ext uri="{FF2B5EF4-FFF2-40B4-BE49-F238E27FC236}">
                  <a16:creationId xmlns:a16="http://schemas.microsoft.com/office/drawing/2014/main" id="{8346C45B-7E9F-477A-B59E-939364871D60}"/>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3" name="Rectangle: Top Corners Rounded 22">
              <a:extLst>
                <a:ext uri="{FF2B5EF4-FFF2-40B4-BE49-F238E27FC236}">
                  <a16:creationId xmlns:a16="http://schemas.microsoft.com/office/drawing/2014/main" id="{52D72EBF-A675-41CD-9F3D-EE3836A40010}"/>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4" name="Rectangle: Top Corners Rounded 23">
              <a:extLst>
                <a:ext uri="{FF2B5EF4-FFF2-40B4-BE49-F238E27FC236}">
                  <a16:creationId xmlns:a16="http://schemas.microsoft.com/office/drawing/2014/main" id="{B19A78C3-8C1D-46E2-B2E0-4DE3F42B4068}"/>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5" name="Rectangle: Top Corners Rounded 24">
              <a:extLst>
                <a:ext uri="{FF2B5EF4-FFF2-40B4-BE49-F238E27FC236}">
                  <a16:creationId xmlns:a16="http://schemas.microsoft.com/office/drawing/2014/main" id="{DF673F06-6246-4CAD-B0C9-49498A2B4D42}"/>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6" name="Rectangle 25">
            <a:extLst>
              <a:ext uri="{FF2B5EF4-FFF2-40B4-BE49-F238E27FC236}">
                <a16:creationId xmlns:a16="http://schemas.microsoft.com/office/drawing/2014/main" id="{24EE4D89-E770-46D6-BD99-AD95064431E6}"/>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A3F16B-CA19-4E14-AA4F-9C8987BF0769}"/>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32" name="Picture 31">
            <a:extLst>
              <a:ext uri="{FF2B5EF4-FFF2-40B4-BE49-F238E27FC236}">
                <a16:creationId xmlns:a16="http://schemas.microsoft.com/office/drawing/2014/main" id="{A8AED604-EDDA-42DC-8233-F2B333AA905F}"/>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3" name="Slide Number Placeholder 2">
            <a:extLst>
              <a:ext uri="{FF2B5EF4-FFF2-40B4-BE49-F238E27FC236}">
                <a16:creationId xmlns:a16="http://schemas.microsoft.com/office/drawing/2014/main" id="{F9B19A99-239E-49A4-B43A-1A6F94FAE0EE}"/>
              </a:ext>
            </a:extLst>
          </p:cNvPr>
          <p:cNvSpPr>
            <a:spLocks noGrp="1"/>
          </p:cNvSpPr>
          <p:nvPr>
            <p:ph type="sldNum" sz="quarter" idx="12"/>
          </p:nvPr>
        </p:nvSpPr>
        <p:spPr>
          <a:xfrm>
            <a:off x="-31592" y="6501470"/>
            <a:ext cx="399585" cy="365125"/>
          </a:xfrm>
        </p:spPr>
        <p:txBody>
          <a:bodyPr/>
          <a:lstStyle/>
          <a:p>
            <a:fld id="{86F9EFF2-DF63-40F5-BBEC-44A3FDA193BA}" type="slidenum">
              <a:rPr lang="en-US" smtClean="0">
                <a:solidFill>
                  <a:schemeClr val="tx1"/>
                </a:solidFill>
              </a:rPr>
              <a:t>37</a:t>
            </a:fld>
            <a:endParaRPr lang="en-US" dirty="0">
              <a:solidFill>
                <a:schemeClr val="tx1"/>
              </a:solidFill>
            </a:endParaRPr>
          </a:p>
        </p:txBody>
      </p:sp>
    </p:spTree>
    <p:extLst>
      <p:ext uri="{BB962C8B-B14F-4D97-AF65-F5344CB8AC3E}">
        <p14:creationId xmlns:p14="http://schemas.microsoft.com/office/powerpoint/2010/main" val="1822935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367868E-667F-4DB5-B151-5B09AD62B0B4}"/>
              </a:ext>
            </a:extLst>
          </p:cNvPr>
          <p:cNvGrpSpPr/>
          <p:nvPr/>
        </p:nvGrpSpPr>
        <p:grpSpPr>
          <a:xfrm>
            <a:off x="2043461" y="4539801"/>
            <a:ext cx="7918240" cy="2217107"/>
            <a:chOff x="2114823" y="4246953"/>
            <a:chExt cx="7918240" cy="2217107"/>
          </a:xfrm>
        </p:grpSpPr>
        <p:pic>
          <p:nvPicPr>
            <p:cNvPr id="6" name="Picture 5">
              <a:extLst>
                <a:ext uri="{FF2B5EF4-FFF2-40B4-BE49-F238E27FC236}">
                  <a16:creationId xmlns:a16="http://schemas.microsoft.com/office/drawing/2014/main" id="{028EA071-9EF8-40F0-9E50-A0B3A7AF7C2A}"/>
                </a:ext>
              </a:extLst>
            </p:cNvPr>
            <p:cNvPicPr>
              <a:picLocks noChangeAspect="1"/>
            </p:cNvPicPr>
            <p:nvPr/>
          </p:nvPicPr>
          <p:blipFill>
            <a:blip r:embed="rId2"/>
            <a:stretch>
              <a:fillRect/>
            </a:stretch>
          </p:blipFill>
          <p:spPr>
            <a:xfrm>
              <a:off x="2114823" y="4246953"/>
              <a:ext cx="7918240" cy="2217107"/>
            </a:xfrm>
            <a:prstGeom prst="rect">
              <a:avLst/>
            </a:prstGeom>
          </p:spPr>
        </p:pic>
        <p:sp>
          <p:nvSpPr>
            <p:cNvPr id="7" name="TextBox 6">
              <a:extLst>
                <a:ext uri="{FF2B5EF4-FFF2-40B4-BE49-F238E27FC236}">
                  <a16:creationId xmlns:a16="http://schemas.microsoft.com/office/drawing/2014/main" id="{54AE4235-1418-49F6-8D1C-D8E1B50B53A2}"/>
                </a:ext>
              </a:extLst>
            </p:cNvPr>
            <p:cNvSpPr txBox="1"/>
            <p:nvPr/>
          </p:nvSpPr>
          <p:spPr>
            <a:xfrm>
              <a:off x="6188612" y="4269082"/>
              <a:ext cx="2878417" cy="461665"/>
            </a:xfrm>
            <a:prstGeom prst="rect">
              <a:avLst/>
            </a:prstGeom>
            <a:noFill/>
          </p:spPr>
          <p:txBody>
            <a:bodyPr wrap="none" rtlCol="0">
              <a:spAutoFit/>
            </a:bodyPr>
            <a:lstStyle/>
            <a:p>
              <a:r>
                <a:rPr lang="en-US" sz="2400" dirty="0">
                  <a:solidFill>
                    <a:schemeClr val="bg1"/>
                  </a:solidFill>
                </a:rPr>
                <a:t>11/23/2011   Day 236</a:t>
              </a:r>
            </a:p>
          </p:txBody>
        </p:sp>
      </p:grpSp>
      <p:pic>
        <p:nvPicPr>
          <p:cNvPr id="30" name="Picture 29">
            <a:extLst>
              <a:ext uri="{FF2B5EF4-FFF2-40B4-BE49-F238E27FC236}">
                <a16:creationId xmlns:a16="http://schemas.microsoft.com/office/drawing/2014/main" id="{42756164-376A-47B3-8A68-B6CAD33E443B}"/>
              </a:ext>
            </a:extLst>
          </p:cNvPr>
          <p:cNvPicPr>
            <a:picLocks noChangeAspect="1"/>
          </p:cNvPicPr>
          <p:nvPr/>
        </p:nvPicPr>
        <p:blipFill>
          <a:blip r:embed="rId3"/>
          <a:stretch>
            <a:fillRect/>
          </a:stretch>
        </p:blipFill>
        <p:spPr>
          <a:xfrm>
            <a:off x="527023" y="3981155"/>
            <a:ext cx="1444864" cy="2833067"/>
          </a:xfrm>
          <a:prstGeom prst="rect">
            <a:avLst/>
          </a:prstGeom>
        </p:spPr>
      </p:pic>
      <p:grpSp>
        <p:nvGrpSpPr>
          <p:cNvPr id="10" name="Group 9">
            <a:extLst>
              <a:ext uri="{FF2B5EF4-FFF2-40B4-BE49-F238E27FC236}">
                <a16:creationId xmlns:a16="http://schemas.microsoft.com/office/drawing/2014/main" id="{6F250852-000D-4B6E-A17E-D56D289DF82B}"/>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74752BF6-F5FE-44E8-9FA2-ED8EBCD33D58}"/>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2B27CD82-949B-48DE-A275-41C832C16E7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07CA4892-0F67-432E-A53C-4DE0738E8444}"/>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62030604-17F5-464F-A606-41091342924E}"/>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F274FBEE-0371-4804-8EE1-5FAEDA8A89D7}"/>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55682D70-C2C7-4823-B5AD-A9B60C03509D}"/>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8" name="Rectangle 17">
            <a:extLst>
              <a:ext uri="{FF2B5EF4-FFF2-40B4-BE49-F238E27FC236}">
                <a16:creationId xmlns:a16="http://schemas.microsoft.com/office/drawing/2014/main" id="{914DC9F1-3752-472C-9CB6-A023552CDFA8}"/>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9E9456A-6449-43C4-A518-B09628CEA070}"/>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20" name="Picture 19">
            <a:extLst>
              <a:ext uri="{FF2B5EF4-FFF2-40B4-BE49-F238E27FC236}">
                <a16:creationId xmlns:a16="http://schemas.microsoft.com/office/drawing/2014/main" id="{15BA753F-3992-40EF-A65B-0EF74294C836}"/>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3" name="Slide Number Placeholder 2">
            <a:extLst>
              <a:ext uri="{FF2B5EF4-FFF2-40B4-BE49-F238E27FC236}">
                <a16:creationId xmlns:a16="http://schemas.microsoft.com/office/drawing/2014/main" id="{76726BDE-0852-43D4-A6EB-96C16FC2DD88}"/>
              </a:ext>
            </a:extLst>
          </p:cNvPr>
          <p:cNvSpPr>
            <a:spLocks noGrp="1"/>
          </p:cNvSpPr>
          <p:nvPr>
            <p:ph type="sldNum" sz="quarter" idx="12"/>
          </p:nvPr>
        </p:nvSpPr>
        <p:spPr>
          <a:xfrm>
            <a:off x="-65046" y="6512622"/>
            <a:ext cx="399585" cy="365125"/>
          </a:xfrm>
        </p:spPr>
        <p:txBody>
          <a:bodyPr/>
          <a:lstStyle/>
          <a:p>
            <a:fld id="{86F9EFF2-DF63-40F5-BBEC-44A3FDA193BA}" type="slidenum">
              <a:rPr lang="en-US" smtClean="0">
                <a:solidFill>
                  <a:schemeClr val="tx1"/>
                </a:solidFill>
              </a:rPr>
              <a:t>38</a:t>
            </a:fld>
            <a:endParaRPr lang="en-US" dirty="0">
              <a:solidFill>
                <a:schemeClr val="tx1"/>
              </a:solidFill>
            </a:endParaRPr>
          </a:p>
        </p:txBody>
      </p:sp>
    </p:spTree>
    <p:extLst>
      <p:ext uri="{BB962C8B-B14F-4D97-AF65-F5344CB8AC3E}">
        <p14:creationId xmlns:p14="http://schemas.microsoft.com/office/powerpoint/2010/main" val="2712297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9BF5E-516E-4A1B-A6BE-BEF7491438FA}"/>
              </a:ext>
            </a:extLst>
          </p:cNvPr>
          <p:cNvPicPr>
            <a:picLocks noChangeAspect="1"/>
          </p:cNvPicPr>
          <p:nvPr/>
        </p:nvPicPr>
        <p:blipFill>
          <a:blip r:embed="rId2"/>
          <a:stretch>
            <a:fillRect/>
          </a:stretch>
        </p:blipFill>
        <p:spPr>
          <a:xfrm>
            <a:off x="2020250" y="4528650"/>
            <a:ext cx="7951886" cy="2217107"/>
          </a:xfrm>
          <a:prstGeom prst="rect">
            <a:avLst/>
          </a:prstGeom>
        </p:spPr>
      </p:pic>
      <p:sp>
        <p:nvSpPr>
          <p:cNvPr id="19" name="TextBox 18">
            <a:extLst>
              <a:ext uri="{FF2B5EF4-FFF2-40B4-BE49-F238E27FC236}">
                <a16:creationId xmlns:a16="http://schemas.microsoft.com/office/drawing/2014/main" id="{656B404C-8938-4E32-B46F-BFCEABC5A6C6}"/>
              </a:ext>
            </a:extLst>
          </p:cNvPr>
          <p:cNvSpPr txBox="1"/>
          <p:nvPr/>
        </p:nvSpPr>
        <p:spPr>
          <a:xfrm>
            <a:off x="6069079" y="4547824"/>
            <a:ext cx="2878417" cy="461665"/>
          </a:xfrm>
          <a:prstGeom prst="rect">
            <a:avLst/>
          </a:prstGeom>
          <a:noFill/>
        </p:spPr>
        <p:txBody>
          <a:bodyPr wrap="none" rtlCol="0">
            <a:spAutoFit/>
          </a:bodyPr>
          <a:lstStyle/>
          <a:p>
            <a:r>
              <a:rPr lang="en-US" sz="2400" dirty="0">
                <a:solidFill>
                  <a:schemeClr val="bg1"/>
                </a:solidFill>
              </a:rPr>
              <a:t>11/19/2012   Day 597</a:t>
            </a:r>
          </a:p>
        </p:txBody>
      </p:sp>
      <p:sp>
        <p:nvSpPr>
          <p:cNvPr id="24" name="Rectangle 23">
            <a:extLst>
              <a:ext uri="{FF2B5EF4-FFF2-40B4-BE49-F238E27FC236}">
                <a16:creationId xmlns:a16="http://schemas.microsoft.com/office/drawing/2014/main" id="{6BF78D97-45A2-4C28-B67F-AAAD142A6539}"/>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9CA52A0-B2A8-4EE4-A29A-07128D322E5A}"/>
              </a:ext>
            </a:extLst>
          </p:cNvPr>
          <p:cNvGrpSpPr/>
          <p:nvPr/>
        </p:nvGrpSpPr>
        <p:grpSpPr>
          <a:xfrm>
            <a:off x="2660073" y="5297158"/>
            <a:ext cx="6807185" cy="1528885"/>
            <a:chOff x="2660073" y="4973779"/>
            <a:chExt cx="6807185" cy="1528885"/>
          </a:xfrm>
        </p:grpSpPr>
        <p:sp>
          <p:nvSpPr>
            <p:cNvPr id="29" name="TextBox 28">
              <a:extLst>
                <a:ext uri="{FF2B5EF4-FFF2-40B4-BE49-F238E27FC236}">
                  <a16:creationId xmlns:a16="http://schemas.microsoft.com/office/drawing/2014/main" id="{66D289F5-3E3F-42AC-B6C6-47B0B0917B53}"/>
                </a:ext>
              </a:extLst>
            </p:cNvPr>
            <p:cNvSpPr txBox="1"/>
            <p:nvPr/>
          </p:nvSpPr>
          <p:spPr>
            <a:xfrm>
              <a:off x="2660073" y="6040999"/>
              <a:ext cx="6807185" cy="461665"/>
            </a:xfrm>
            <a:prstGeom prst="rect">
              <a:avLst/>
            </a:prstGeom>
            <a:solidFill>
              <a:srgbClr val="FFFF00"/>
            </a:solidFill>
          </p:spPr>
          <p:txBody>
            <a:bodyPr wrap="none" rtlCol="0">
              <a:spAutoFit/>
            </a:bodyPr>
            <a:lstStyle/>
            <a:p>
              <a:r>
                <a:rPr lang="en-US" sz="2400" dirty="0"/>
                <a:t>&gt;99% of initial PCB remains at spill site afer 597 days</a:t>
              </a:r>
            </a:p>
          </p:txBody>
        </p:sp>
        <p:cxnSp>
          <p:nvCxnSpPr>
            <p:cNvPr id="30" name="Straight Arrow Connector 29">
              <a:extLst>
                <a:ext uri="{FF2B5EF4-FFF2-40B4-BE49-F238E27FC236}">
                  <a16:creationId xmlns:a16="http://schemas.microsoft.com/office/drawing/2014/main" id="{ACE5F0E5-EEC1-4544-97F9-6AF4B1D7BF91}"/>
                </a:ext>
              </a:extLst>
            </p:cNvPr>
            <p:cNvCxnSpPr>
              <a:cxnSpLocks/>
            </p:cNvCxnSpPr>
            <p:nvPr/>
          </p:nvCxnSpPr>
          <p:spPr>
            <a:xfrm flipH="1" flipV="1">
              <a:off x="2750129" y="5215629"/>
              <a:ext cx="351492" cy="8968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5A286346-C882-4B18-880D-CC25C3CAF010}"/>
                </a:ext>
              </a:extLst>
            </p:cNvPr>
            <p:cNvSpPr/>
            <p:nvPr/>
          </p:nvSpPr>
          <p:spPr>
            <a:xfrm>
              <a:off x="2660073" y="4973779"/>
              <a:ext cx="180110" cy="2632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55E42E2A-C2C2-4B64-B35F-1BFFCB67E327}"/>
              </a:ext>
            </a:extLst>
          </p:cNvPr>
          <p:cNvPicPr>
            <a:picLocks noChangeAspect="1"/>
          </p:cNvPicPr>
          <p:nvPr/>
        </p:nvPicPr>
        <p:blipFill>
          <a:blip r:embed="rId3"/>
          <a:stretch>
            <a:fillRect/>
          </a:stretch>
        </p:blipFill>
        <p:spPr>
          <a:xfrm>
            <a:off x="527023" y="3970004"/>
            <a:ext cx="1444864" cy="2833067"/>
          </a:xfrm>
          <a:prstGeom prst="rect">
            <a:avLst/>
          </a:prstGeom>
        </p:spPr>
      </p:pic>
      <p:grpSp>
        <p:nvGrpSpPr>
          <p:cNvPr id="14" name="Group 13">
            <a:extLst>
              <a:ext uri="{FF2B5EF4-FFF2-40B4-BE49-F238E27FC236}">
                <a16:creationId xmlns:a16="http://schemas.microsoft.com/office/drawing/2014/main" id="{CFCB7523-0BE1-487D-9701-F2A5E23E3261}"/>
              </a:ext>
            </a:extLst>
          </p:cNvPr>
          <p:cNvGrpSpPr/>
          <p:nvPr/>
        </p:nvGrpSpPr>
        <p:grpSpPr>
          <a:xfrm>
            <a:off x="0" y="0"/>
            <a:ext cx="12192000" cy="440626"/>
            <a:chOff x="0" y="0"/>
            <a:chExt cx="12192000" cy="440626"/>
          </a:xfrm>
        </p:grpSpPr>
        <p:sp>
          <p:nvSpPr>
            <p:cNvPr id="15" name="Rectangle 14">
              <a:extLst>
                <a:ext uri="{FF2B5EF4-FFF2-40B4-BE49-F238E27FC236}">
                  <a16:creationId xmlns:a16="http://schemas.microsoft.com/office/drawing/2014/main" id="{5E982584-614F-4840-B764-5035D9BC2359}"/>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Rectangle: Top Corners Rounded 15">
              <a:extLst>
                <a:ext uri="{FF2B5EF4-FFF2-40B4-BE49-F238E27FC236}">
                  <a16:creationId xmlns:a16="http://schemas.microsoft.com/office/drawing/2014/main" id="{733C5E09-DFC5-418C-B45B-89BCEB3A4A25}"/>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7" name="Rectangle: Top Corners Rounded 16">
              <a:extLst>
                <a:ext uri="{FF2B5EF4-FFF2-40B4-BE49-F238E27FC236}">
                  <a16:creationId xmlns:a16="http://schemas.microsoft.com/office/drawing/2014/main" id="{D1D8C2FA-606E-4D45-BB23-2F5673259131}"/>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8" name="Rectangle: Top Corners Rounded 17">
              <a:extLst>
                <a:ext uri="{FF2B5EF4-FFF2-40B4-BE49-F238E27FC236}">
                  <a16:creationId xmlns:a16="http://schemas.microsoft.com/office/drawing/2014/main" id="{6BB3C15C-DAB7-4175-9D31-A3B29F0F879D}"/>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0" name="Rectangle: Top Corners Rounded 19">
              <a:extLst>
                <a:ext uri="{FF2B5EF4-FFF2-40B4-BE49-F238E27FC236}">
                  <a16:creationId xmlns:a16="http://schemas.microsoft.com/office/drawing/2014/main" id="{4EA7B133-700F-436D-BA99-64897DF169A7}"/>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1" name="Rectangle: Top Corners Rounded 20">
              <a:extLst>
                <a:ext uri="{FF2B5EF4-FFF2-40B4-BE49-F238E27FC236}">
                  <a16:creationId xmlns:a16="http://schemas.microsoft.com/office/drawing/2014/main" id="{1CA676A0-B7AB-49A7-8FA7-138480D97207}"/>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2" name="TextBox 21">
            <a:extLst>
              <a:ext uri="{FF2B5EF4-FFF2-40B4-BE49-F238E27FC236}">
                <a16:creationId xmlns:a16="http://schemas.microsoft.com/office/drawing/2014/main" id="{736EC7BC-F66A-4214-8794-D5105BC29383}"/>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26" name="Picture 25">
            <a:extLst>
              <a:ext uri="{FF2B5EF4-FFF2-40B4-BE49-F238E27FC236}">
                <a16:creationId xmlns:a16="http://schemas.microsoft.com/office/drawing/2014/main" id="{E8FE4A02-4589-4989-90A2-3B0328627EA6}"/>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3" name="Slide Number Placeholder 2">
            <a:extLst>
              <a:ext uri="{FF2B5EF4-FFF2-40B4-BE49-F238E27FC236}">
                <a16:creationId xmlns:a16="http://schemas.microsoft.com/office/drawing/2014/main" id="{B8193F78-041A-48FA-B0A7-0355D94108B7}"/>
              </a:ext>
            </a:extLst>
          </p:cNvPr>
          <p:cNvSpPr>
            <a:spLocks noGrp="1"/>
          </p:cNvSpPr>
          <p:nvPr>
            <p:ph type="sldNum" sz="quarter" idx="12"/>
          </p:nvPr>
        </p:nvSpPr>
        <p:spPr>
          <a:xfrm>
            <a:off x="-53895" y="6523770"/>
            <a:ext cx="399585" cy="365125"/>
          </a:xfrm>
        </p:spPr>
        <p:txBody>
          <a:bodyPr/>
          <a:lstStyle/>
          <a:p>
            <a:fld id="{86F9EFF2-DF63-40F5-BBEC-44A3FDA193BA}" type="slidenum">
              <a:rPr lang="en-US" smtClean="0">
                <a:solidFill>
                  <a:schemeClr val="tx1"/>
                </a:solidFill>
              </a:rPr>
              <a:t>39</a:t>
            </a:fld>
            <a:endParaRPr lang="en-US" dirty="0">
              <a:solidFill>
                <a:schemeClr val="tx1"/>
              </a:solidFill>
            </a:endParaRPr>
          </a:p>
        </p:txBody>
      </p:sp>
    </p:spTree>
    <p:extLst>
      <p:ext uri="{BB962C8B-B14F-4D97-AF65-F5344CB8AC3E}">
        <p14:creationId xmlns:p14="http://schemas.microsoft.com/office/powerpoint/2010/main" val="335620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5420090-007A-4FFD-BFDB-ABF23F8E3196}"/>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7900D4E-39A5-44CB-B272-7C1E866BE3BF}"/>
              </a:ext>
            </a:extLst>
          </p:cNvPr>
          <p:cNvCxnSpPr>
            <a:cxnSpLocks/>
          </p:cNvCxnSpPr>
          <p:nvPr/>
        </p:nvCxnSpPr>
        <p:spPr>
          <a:xfrm>
            <a:off x="0" y="2643723"/>
            <a:ext cx="57996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1842" y="1102857"/>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3" name="Content Placeholder 2"/>
          <p:cNvSpPr>
            <a:spLocks noGrp="1"/>
          </p:cNvSpPr>
          <p:nvPr>
            <p:ph idx="1"/>
          </p:nvPr>
        </p:nvSpPr>
        <p:spPr>
          <a:xfrm>
            <a:off x="-611" y="2841671"/>
            <a:ext cx="5411754" cy="3305941"/>
          </a:xfrm>
        </p:spPr>
        <p:txBody>
          <a:bodyPr lIns="182880" tIns="182880" rIns="182880" bIns="182880" anchor="t">
            <a:normAutofit/>
          </a:bodyPr>
          <a:lstStyle/>
          <a:p>
            <a:pPr marL="174625" lvl="2" indent="0">
              <a:lnSpc>
                <a:spcPts val="3000"/>
              </a:lnSpc>
              <a:buClr>
                <a:srgbClr val="7E1008"/>
              </a:buClr>
              <a:buNone/>
            </a:pPr>
            <a:r>
              <a:rPr lang="en-US" sz="2400" dirty="0">
                <a:solidFill>
                  <a:srgbClr val="FFFF85"/>
                </a:solidFill>
                <a:cs typeface="Times New Roman" panose="02020603050405020304" pitchFamily="18" charset="0"/>
                <a:hlinkClick r:id="rId2">
                  <a:extLst>
                    <a:ext uri="{A12FA001-AC4F-418D-AE19-62706E023703}">
                      <ahyp:hlinkClr xmlns:ahyp="http://schemas.microsoft.com/office/drawing/2018/hyperlinkcolor" val="tx"/>
                    </a:ext>
                  </a:extLst>
                </a:hlinkClick>
              </a:rPr>
              <a:t>VELMA</a:t>
            </a:r>
            <a:r>
              <a:rPr lang="en-US" sz="2400" dirty="0">
                <a:solidFill>
                  <a:srgbClr val="FFFFFF"/>
                </a:solidFill>
                <a:cs typeface="Times New Roman" panose="02020603050405020304" pitchFamily="18" charset="0"/>
              </a:rPr>
              <a:t> is a spatially distributed, ecohydrological model that links a land surface hydrology model with a terrestrial biogeochemistry model for simulating the integrated responses of vegetation, soil, and water quality and quantity to interacting stressors</a:t>
            </a:r>
          </a:p>
        </p:txBody>
      </p:sp>
      <p:pic>
        <p:nvPicPr>
          <p:cNvPr id="50" name="Picture 49">
            <a:extLst>
              <a:ext uri="{FF2B5EF4-FFF2-40B4-BE49-F238E27FC236}">
                <a16:creationId xmlns:a16="http://schemas.microsoft.com/office/drawing/2014/main" id="{10FFCC96-6189-4B22-977D-06A5ADCD435C}"/>
              </a:ext>
            </a:extLst>
          </p:cNvPr>
          <p:cNvPicPr>
            <a:picLocks noChangeAspect="1"/>
          </p:cNvPicPr>
          <p:nvPr/>
        </p:nvPicPr>
        <p:blipFill>
          <a:blip r:embed="rId3"/>
          <a:stretch>
            <a:fillRect/>
          </a:stretch>
        </p:blipFill>
        <p:spPr>
          <a:xfrm>
            <a:off x="9773170" y="566452"/>
            <a:ext cx="1248206" cy="415747"/>
          </a:xfrm>
          <a:prstGeom prst="rect">
            <a:avLst/>
          </a:prstGeom>
        </p:spPr>
      </p:pic>
      <p:grpSp>
        <p:nvGrpSpPr>
          <p:cNvPr id="45" name="Group 44">
            <a:extLst>
              <a:ext uri="{FF2B5EF4-FFF2-40B4-BE49-F238E27FC236}">
                <a16:creationId xmlns:a16="http://schemas.microsoft.com/office/drawing/2014/main" id="{D2AD205F-A3FA-4412-A14B-706677259B3C}"/>
              </a:ext>
            </a:extLst>
          </p:cNvPr>
          <p:cNvGrpSpPr/>
          <p:nvPr/>
        </p:nvGrpSpPr>
        <p:grpSpPr>
          <a:xfrm>
            <a:off x="0" y="0"/>
            <a:ext cx="12192000" cy="440626"/>
            <a:chOff x="0" y="0"/>
            <a:chExt cx="12192000" cy="440626"/>
          </a:xfrm>
        </p:grpSpPr>
        <p:sp>
          <p:nvSpPr>
            <p:cNvPr id="46" name="Rectangle 45">
              <a:extLst>
                <a:ext uri="{FF2B5EF4-FFF2-40B4-BE49-F238E27FC236}">
                  <a16:creationId xmlns:a16="http://schemas.microsoft.com/office/drawing/2014/main" id="{12A070FD-3F5F-46F4-A4E4-348E6E183098}"/>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Rectangle: Top Corners Rounded 46">
              <a:extLst>
                <a:ext uri="{FF2B5EF4-FFF2-40B4-BE49-F238E27FC236}">
                  <a16:creationId xmlns:a16="http://schemas.microsoft.com/office/drawing/2014/main" id="{35745C2E-1EB3-4E5D-AF11-FF3F9915A5C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8" name="Rectangle: Top Corners Rounded 47">
              <a:extLst>
                <a:ext uri="{FF2B5EF4-FFF2-40B4-BE49-F238E27FC236}">
                  <a16:creationId xmlns:a16="http://schemas.microsoft.com/office/drawing/2014/main" id="{242C88B0-2995-4B5A-8A6B-E1143BE22543}"/>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54" name="Rectangle: Top Corners Rounded 53">
              <a:extLst>
                <a:ext uri="{FF2B5EF4-FFF2-40B4-BE49-F238E27FC236}">
                  <a16:creationId xmlns:a16="http://schemas.microsoft.com/office/drawing/2014/main" id="{1932C791-F26D-427D-924B-F310C5AC69A5}"/>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55" name="Rectangle: Top Corners Rounded 54">
              <a:extLst>
                <a:ext uri="{FF2B5EF4-FFF2-40B4-BE49-F238E27FC236}">
                  <a16:creationId xmlns:a16="http://schemas.microsoft.com/office/drawing/2014/main" id="{B1FA236B-236B-478A-B2BF-BC7E091ACA42}"/>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56" name="Rectangle: Top Corners Rounded 55">
              <a:extLst>
                <a:ext uri="{FF2B5EF4-FFF2-40B4-BE49-F238E27FC236}">
                  <a16:creationId xmlns:a16="http://schemas.microsoft.com/office/drawing/2014/main" id="{40F1E56E-89C6-4DCF-BE5A-2C1F8D14964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39" name="Picture 38">
            <a:extLst>
              <a:ext uri="{FF2B5EF4-FFF2-40B4-BE49-F238E27FC236}">
                <a16:creationId xmlns:a16="http://schemas.microsoft.com/office/drawing/2014/main" id="{84A23AAB-531E-4660-AB26-9912AF896B67}"/>
              </a:ext>
            </a:extLst>
          </p:cNvPr>
          <p:cNvPicPr>
            <a:picLocks noChangeAspect="1"/>
          </p:cNvPicPr>
          <p:nvPr/>
        </p:nvPicPr>
        <p:blipFill>
          <a:blip r:embed="rId4"/>
          <a:stretch>
            <a:fillRect/>
          </a:stretch>
        </p:blipFill>
        <p:spPr>
          <a:xfrm>
            <a:off x="6372452" y="4713157"/>
            <a:ext cx="5195681" cy="2034739"/>
          </a:xfrm>
          <a:prstGeom prst="rect">
            <a:avLst/>
          </a:prstGeom>
        </p:spPr>
      </p:pic>
      <p:grpSp>
        <p:nvGrpSpPr>
          <p:cNvPr id="15" name="Group 14">
            <a:extLst>
              <a:ext uri="{FF2B5EF4-FFF2-40B4-BE49-F238E27FC236}">
                <a16:creationId xmlns:a16="http://schemas.microsoft.com/office/drawing/2014/main" id="{34868057-22A3-4014-96EF-4C8474C0621D}"/>
              </a:ext>
            </a:extLst>
          </p:cNvPr>
          <p:cNvGrpSpPr/>
          <p:nvPr/>
        </p:nvGrpSpPr>
        <p:grpSpPr>
          <a:xfrm>
            <a:off x="6289324" y="614569"/>
            <a:ext cx="5382979" cy="4047125"/>
            <a:chOff x="6341279" y="614569"/>
            <a:chExt cx="5382979" cy="4047125"/>
          </a:xfrm>
        </p:grpSpPr>
        <p:pic>
          <p:nvPicPr>
            <p:cNvPr id="52" name="Picture 51">
              <a:extLst>
                <a:ext uri="{FF2B5EF4-FFF2-40B4-BE49-F238E27FC236}">
                  <a16:creationId xmlns:a16="http://schemas.microsoft.com/office/drawing/2014/main" id="{9D030F88-58E6-4C32-B56E-C330444C6C4C}"/>
                </a:ext>
              </a:extLst>
            </p:cNvPr>
            <p:cNvPicPr>
              <a:picLocks noChangeAspect="1"/>
            </p:cNvPicPr>
            <p:nvPr/>
          </p:nvPicPr>
          <p:blipFill rotWithShape="1">
            <a:blip r:embed="rId5"/>
            <a:srcRect b="18383"/>
            <a:stretch/>
          </p:blipFill>
          <p:spPr>
            <a:xfrm>
              <a:off x="6341279" y="614569"/>
              <a:ext cx="5057775" cy="3770396"/>
            </a:xfrm>
            <a:prstGeom prst="rect">
              <a:avLst/>
            </a:prstGeom>
          </p:spPr>
        </p:pic>
        <p:sp>
          <p:nvSpPr>
            <p:cNvPr id="17" name="TextBox 16">
              <a:extLst>
                <a:ext uri="{FF2B5EF4-FFF2-40B4-BE49-F238E27FC236}">
                  <a16:creationId xmlns:a16="http://schemas.microsoft.com/office/drawing/2014/main" id="{5A0D1D90-45BC-4BA3-8FB4-EE5C03ACA5F9}"/>
                </a:ext>
              </a:extLst>
            </p:cNvPr>
            <p:cNvSpPr txBox="1"/>
            <p:nvPr/>
          </p:nvSpPr>
          <p:spPr>
            <a:xfrm>
              <a:off x="8411172" y="4076919"/>
              <a:ext cx="3313086" cy="584775"/>
            </a:xfrm>
            <a:prstGeom prst="rect">
              <a:avLst/>
            </a:prstGeom>
            <a:noFill/>
          </p:spPr>
          <p:txBody>
            <a:bodyPr wrap="none" rtlCol="0">
              <a:spAutoFit/>
            </a:bodyPr>
            <a:lstStyle/>
            <a:p>
              <a:r>
                <a:rPr lang="en-US" sz="1600" dirty="0"/>
                <a:t>NH</a:t>
              </a:r>
              <a:r>
                <a:rPr lang="en-US" sz="1600" baseline="-25000" dirty="0"/>
                <a:t>4</a:t>
              </a:r>
              <a:r>
                <a:rPr lang="en-US" sz="1600" dirty="0"/>
                <a:t>, NO</a:t>
              </a:r>
              <a:r>
                <a:rPr lang="en-US" sz="1600" baseline="-25000" dirty="0"/>
                <a:t>3</a:t>
              </a:r>
              <a:r>
                <a:rPr lang="en-US" sz="1600" dirty="0"/>
                <a:t>, DON, DOC, toxic chemicals </a:t>
              </a:r>
            </a:p>
            <a:p>
              <a:r>
                <a:rPr lang="en-US" sz="1600" dirty="0"/>
                <a:t>temperature</a:t>
              </a:r>
            </a:p>
          </p:txBody>
        </p:sp>
        <p:grpSp>
          <p:nvGrpSpPr>
            <p:cNvPr id="22" name="Group 21">
              <a:extLst>
                <a:ext uri="{FF2B5EF4-FFF2-40B4-BE49-F238E27FC236}">
                  <a16:creationId xmlns:a16="http://schemas.microsoft.com/office/drawing/2014/main" id="{27BA264F-3D2E-4EE1-8BA4-834FF3447DE8}"/>
                </a:ext>
              </a:extLst>
            </p:cNvPr>
            <p:cNvGrpSpPr/>
            <p:nvPr/>
          </p:nvGrpSpPr>
          <p:grpSpPr>
            <a:xfrm>
              <a:off x="9809829" y="3639668"/>
              <a:ext cx="1310344" cy="261610"/>
              <a:chOff x="9809829" y="3639668"/>
              <a:chExt cx="1310344" cy="261610"/>
            </a:xfrm>
          </p:grpSpPr>
          <p:sp>
            <p:nvSpPr>
              <p:cNvPr id="5" name="TextBox 4">
                <a:extLst>
                  <a:ext uri="{FF2B5EF4-FFF2-40B4-BE49-F238E27FC236}">
                    <a16:creationId xmlns:a16="http://schemas.microsoft.com/office/drawing/2014/main" id="{B936476F-8A69-4368-834C-3E6F09319AA0}"/>
                  </a:ext>
                </a:extLst>
              </p:cNvPr>
              <p:cNvSpPr txBox="1"/>
              <p:nvPr/>
            </p:nvSpPr>
            <p:spPr>
              <a:xfrm>
                <a:off x="9955303" y="3639668"/>
                <a:ext cx="104387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2 – 125 meters</a:t>
                </a:r>
              </a:p>
            </p:txBody>
          </p:sp>
          <p:cxnSp>
            <p:nvCxnSpPr>
              <p:cNvPr id="7" name="Straight Arrow Connector 6">
                <a:extLst>
                  <a:ext uri="{FF2B5EF4-FFF2-40B4-BE49-F238E27FC236}">
                    <a16:creationId xmlns:a16="http://schemas.microsoft.com/office/drawing/2014/main" id="{F5259707-E2B3-4F82-BD8C-2C96FE8AC19F}"/>
                  </a:ext>
                </a:extLst>
              </p:cNvPr>
              <p:cNvCxnSpPr>
                <a:cxnSpLocks/>
              </p:cNvCxnSpPr>
              <p:nvPr/>
            </p:nvCxnSpPr>
            <p:spPr>
              <a:xfrm>
                <a:off x="9809829" y="3681232"/>
                <a:ext cx="1310344" cy="0"/>
              </a:xfrm>
              <a:prstGeom prst="straightConnector1">
                <a:avLst/>
              </a:prstGeom>
              <a:ln w="63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14" name="Freeform: Shape 13">
              <a:extLst>
                <a:ext uri="{FF2B5EF4-FFF2-40B4-BE49-F238E27FC236}">
                  <a16:creationId xmlns:a16="http://schemas.microsoft.com/office/drawing/2014/main" id="{43F74235-A763-4334-B6B9-8ECDAAB8BBAA}"/>
                </a:ext>
              </a:extLst>
            </p:cNvPr>
            <p:cNvSpPr/>
            <p:nvPr/>
          </p:nvSpPr>
          <p:spPr>
            <a:xfrm rot="20906343">
              <a:off x="7743483" y="4281544"/>
              <a:ext cx="633845" cy="202208"/>
            </a:xfrm>
            <a:custGeom>
              <a:avLst/>
              <a:gdLst>
                <a:gd name="connsiteX0" fmla="*/ 0 w 633845"/>
                <a:gd name="connsiteY0" fmla="*/ 0 h 202208"/>
                <a:gd name="connsiteX1" fmla="*/ 322118 w 633845"/>
                <a:gd name="connsiteY1" fmla="*/ 176646 h 202208"/>
                <a:gd name="connsiteX2" fmla="*/ 633845 w 633845"/>
                <a:gd name="connsiteY2" fmla="*/ 197427 h 202208"/>
              </a:gdLst>
              <a:ahLst/>
              <a:cxnLst>
                <a:cxn ang="0">
                  <a:pos x="connsiteX0" y="connsiteY0"/>
                </a:cxn>
                <a:cxn ang="0">
                  <a:pos x="connsiteX1" y="connsiteY1"/>
                </a:cxn>
                <a:cxn ang="0">
                  <a:pos x="connsiteX2" y="connsiteY2"/>
                </a:cxn>
              </a:cxnLst>
              <a:rect l="l" t="t" r="r" b="b"/>
              <a:pathLst>
                <a:path w="633845" h="202208">
                  <a:moveTo>
                    <a:pt x="0" y="0"/>
                  </a:moveTo>
                  <a:cubicBezTo>
                    <a:pt x="108238" y="71871"/>
                    <a:pt x="216477" y="143742"/>
                    <a:pt x="322118" y="176646"/>
                  </a:cubicBezTo>
                  <a:cubicBezTo>
                    <a:pt x="427759" y="209550"/>
                    <a:pt x="530802" y="203488"/>
                    <a:pt x="633845" y="197427"/>
                  </a:cubicBezTo>
                </a:path>
              </a:pathLst>
            </a:cu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1" name="TextBox 50">
            <a:extLst>
              <a:ext uri="{FF2B5EF4-FFF2-40B4-BE49-F238E27FC236}">
                <a16:creationId xmlns:a16="http://schemas.microsoft.com/office/drawing/2014/main" id="{0D555886-5083-4302-819E-3CDC6A727C66}"/>
              </a:ext>
            </a:extLst>
          </p:cNvPr>
          <p:cNvSpPr txBox="1"/>
          <p:nvPr/>
        </p:nvSpPr>
        <p:spPr>
          <a:xfrm>
            <a:off x="5929744" y="4647915"/>
            <a:ext cx="6231083" cy="2062103"/>
          </a:xfrm>
          <a:prstGeom prst="rect">
            <a:avLst/>
          </a:prstGeom>
          <a:solidFill>
            <a:schemeClr val="bg1"/>
          </a:solidFill>
        </p:spPr>
        <p:txBody>
          <a:bodyPr wrap="square" rtlCol="0">
            <a:spAutoFit/>
          </a:bodyPr>
          <a:lstStyle/>
          <a:p>
            <a:r>
              <a:rPr lang="en-US" sz="2000" b="1" dirty="0"/>
              <a:t>Ecohydrological Processes and Drivers</a:t>
            </a:r>
          </a:p>
          <a:p>
            <a:pPr marL="342900" indent="-171450">
              <a:buFont typeface="Arial" panose="020B0604020202020204" pitchFamily="34" charset="0"/>
              <a:buChar char="•"/>
            </a:pPr>
            <a:r>
              <a:rPr lang="en-US" b="1" i="1" dirty="0"/>
              <a:t>Hydrological: </a:t>
            </a:r>
            <a:r>
              <a:rPr lang="en-US" i="1" dirty="0"/>
              <a:t>peak &amp; low flows, ET, snow dynamics… </a:t>
            </a:r>
          </a:p>
          <a:p>
            <a:pPr marL="342900" indent="-171450">
              <a:buFont typeface="Arial" panose="020B0604020202020204" pitchFamily="34" charset="0"/>
              <a:buChar char="•"/>
            </a:pPr>
            <a:r>
              <a:rPr lang="en-US" b="1" i="1" dirty="0"/>
              <a:t>Biogeochemical:</a:t>
            </a:r>
            <a:r>
              <a:rPr lang="en-US" i="1" dirty="0"/>
              <a:t> plant-soil C &amp; N dynamics, fate &amp; transport of dissolved nutrients &amp; contaminants…</a:t>
            </a:r>
          </a:p>
          <a:p>
            <a:pPr marL="342900" indent="-171450">
              <a:buFont typeface="Arial" panose="020B0604020202020204" pitchFamily="34" charset="0"/>
              <a:buChar char="•"/>
            </a:pPr>
            <a:r>
              <a:rPr lang="en-US" b="1" i="1" dirty="0"/>
              <a:t>Drivers of change: </a:t>
            </a:r>
            <a:r>
              <a:rPr lang="en-US" i="1" dirty="0"/>
              <a:t>climate, fire, harvest, grazing, nutrient and contaminant additions, irrigation, impervious surfaces, drains and pipes, green infrastructure…</a:t>
            </a:r>
          </a:p>
        </p:txBody>
      </p:sp>
      <p:sp>
        <p:nvSpPr>
          <p:cNvPr id="41" name="TextBox 40">
            <a:extLst>
              <a:ext uri="{FF2B5EF4-FFF2-40B4-BE49-F238E27FC236}">
                <a16:creationId xmlns:a16="http://schemas.microsoft.com/office/drawing/2014/main" id="{29ACE37A-3656-419A-8A82-298607A781F3}"/>
              </a:ext>
            </a:extLst>
          </p:cNvPr>
          <p:cNvSpPr txBox="1"/>
          <p:nvPr/>
        </p:nvSpPr>
        <p:spPr>
          <a:xfrm>
            <a:off x="5685018" y="4671593"/>
            <a:ext cx="6370295" cy="2092881"/>
          </a:xfrm>
          <a:prstGeom prst="rect">
            <a:avLst/>
          </a:prstGeom>
          <a:solidFill>
            <a:schemeClr val="bg1"/>
          </a:solidFill>
        </p:spPr>
        <p:txBody>
          <a:bodyPr wrap="square" rtlCol="0">
            <a:spAutoFit/>
          </a:bodyPr>
          <a:lstStyle/>
          <a:p>
            <a:pPr marL="1433513" lvl="2" indent="-171450"/>
            <a:r>
              <a:rPr lang="en-US" sz="2000" b="1" dirty="0">
                <a:solidFill>
                  <a:schemeClr val="accent1">
                    <a:lumMod val="75000"/>
                  </a:schemeClr>
                </a:solidFill>
              </a:rPr>
              <a:t>Ecosystem Services Simulated</a:t>
            </a:r>
          </a:p>
          <a:p>
            <a:pPr marL="1433513" lvl="2" indent="-171450">
              <a:buFont typeface="Arial" panose="020B0604020202020204" pitchFamily="34" charset="0"/>
              <a:buChar char="•"/>
            </a:pPr>
            <a:r>
              <a:rPr lang="en-US" i="1" dirty="0">
                <a:solidFill>
                  <a:schemeClr val="accent1">
                    <a:lumMod val="75000"/>
                  </a:schemeClr>
                </a:solidFill>
              </a:rPr>
              <a:t>Clean water &amp; air</a:t>
            </a:r>
          </a:p>
          <a:p>
            <a:pPr marL="1433513" lvl="2" indent="-171450">
              <a:buFont typeface="Arial" panose="020B0604020202020204" pitchFamily="34" charset="0"/>
              <a:buChar char="•"/>
            </a:pPr>
            <a:r>
              <a:rPr lang="en-US" i="1" dirty="0">
                <a:solidFill>
                  <a:schemeClr val="accent1">
                    <a:lumMod val="75000"/>
                  </a:schemeClr>
                </a:solidFill>
              </a:rPr>
              <a:t>Flood protection</a:t>
            </a:r>
          </a:p>
          <a:p>
            <a:pPr marL="1433513" lvl="2" indent="-171450">
              <a:buFont typeface="Arial" panose="020B0604020202020204" pitchFamily="34" charset="0"/>
              <a:buChar char="•"/>
            </a:pPr>
            <a:r>
              <a:rPr lang="en-US" i="1" dirty="0">
                <a:solidFill>
                  <a:schemeClr val="accent1">
                    <a:lumMod val="75000"/>
                  </a:schemeClr>
                </a:solidFill>
              </a:rPr>
              <a:t>Food &amp; fiber production</a:t>
            </a:r>
          </a:p>
          <a:p>
            <a:pPr marL="1433513" lvl="2" indent="-171450">
              <a:buFont typeface="Arial" panose="020B0604020202020204" pitchFamily="34" charset="0"/>
              <a:buChar char="•"/>
            </a:pPr>
            <a:r>
              <a:rPr lang="en-US" i="1" dirty="0">
                <a:solidFill>
                  <a:schemeClr val="accent1">
                    <a:lumMod val="75000"/>
                  </a:schemeClr>
                </a:solidFill>
              </a:rPr>
              <a:t>Carbon sequestration / climate regulation</a:t>
            </a:r>
          </a:p>
          <a:p>
            <a:pPr marL="1433513" lvl="2" indent="-171450">
              <a:buFont typeface="Arial" panose="020B0604020202020204" pitchFamily="34" charset="0"/>
              <a:buChar char="•"/>
            </a:pPr>
            <a:r>
              <a:rPr lang="en-US" i="1" dirty="0">
                <a:solidFill>
                  <a:schemeClr val="accent1">
                    <a:lumMod val="75000"/>
                  </a:schemeClr>
                </a:solidFill>
              </a:rPr>
              <a:t>Fish &amp; wildlife habitat </a:t>
            </a:r>
            <a:r>
              <a:rPr lang="en-US" i="1" dirty="0">
                <a:solidFill>
                  <a:schemeClr val="accent1">
                    <a:lumMod val="75000"/>
                  </a:schemeClr>
                </a:solidFill>
                <a:sym typeface="Wingdings" panose="05000000000000000000" pitchFamily="2" charset="2"/>
              </a:rPr>
              <a:t></a:t>
            </a:r>
            <a:r>
              <a:rPr lang="en-US" i="1" dirty="0">
                <a:solidFill>
                  <a:schemeClr val="accent1">
                    <a:lumMod val="75000"/>
                  </a:schemeClr>
                </a:solidFill>
              </a:rPr>
              <a:t> population models</a:t>
            </a:r>
          </a:p>
          <a:p>
            <a:pPr marL="1433513" lvl="2" indent="-171450">
              <a:buFont typeface="Arial" panose="020B0604020202020204" pitchFamily="34" charset="0"/>
              <a:buChar char="•"/>
            </a:pPr>
            <a:r>
              <a:rPr lang="en-US" i="1" dirty="0">
                <a:solidFill>
                  <a:schemeClr val="accent1">
                    <a:lumMod val="75000"/>
                  </a:schemeClr>
                </a:solidFill>
              </a:rPr>
              <a:t>Ecosystem services</a:t>
            </a:r>
            <a:r>
              <a:rPr lang="en-US" i="1" dirty="0">
                <a:solidFill>
                  <a:schemeClr val="accent1">
                    <a:lumMod val="75000"/>
                  </a:schemeClr>
                </a:solidFill>
                <a:sym typeface="Wingdings" panose="05000000000000000000" pitchFamily="2" charset="2"/>
              </a:rPr>
              <a:t></a:t>
            </a:r>
            <a:r>
              <a:rPr lang="en-US" i="1" dirty="0">
                <a:solidFill>
                  <a:schemeClr val="accent1">
                    <a:lumMod val="75000"/>
                  </a:schemeClr>
                </a:solidFill>
              </a:rPr>
              <a:t> human health &amp; well-being</a:t>
            </a:r>
          </a:p>
        </p:txBody>
      </p:sp>
      <p:grpSp>
        <p:nvGrpSpPr>
          <p:cNvPr id="25" name="Group 24">
            <a:extLst>
              <a:ext uri="{FF2B5EF4-FFF2-40B4-BE49-F238E27FC236}">
                <a16:creationId xmlns:a16="http://schemas.microsoft.com/office/drawing/2014/main" id="{B97B6A64-B05D-46CB-B1E1-8BD0EE8BF8FF}"/>
              </a:ext>
            </a:extLst>
          </p:cNvPr>
          <p:cNvGrpSpPr/>
          <p:nvPr/>
        </p:nvGrpSpPr>
        <p:grpSpPr>
          <a:xfrm>
            <a:off x="9642764" y="1012973"/>
            <a:ext cx="2409063" cy="738664"/>
            <a:chOff x="9642764" y="1012973"/>
            <a:chExt cx="2409063" cy="738664"/>
          </a:xfrm>
        </p:grpSpPr>
        <p:pic>
          <p:nvPicPr>
            <p:cNvPr id="57" name="Picture 3">
              <a:extLst>
                <a:ext uri="{FF2B5EF4-FFF2-40B4-BE49-F238E27FC236}">
                  <a16:creationId xmlns:a16="http://schemas.microsoft.com/office/drawing/2014/main" id="{77BE8EC9-173C-46B7-A133-BE7151FF41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51577" y="1023762"/>
              <a:ext cx="1298326" cy="686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3B5D0532-277A-4EDE-B4B2-9D14E19ABA5E}"/>
                </a:ext>
              </a:extLst>
            </p:cNvPr>
            <p:cNvSpPr/>
            <p:nvPr/>
          </p:nvSpPr>
          <p:spPr>
            <a:xfrm>
              <a:off x="9642764" y="1023762"/>
              <a:ext cx="108137" cy="686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C8FF2CC-0B7D-4EA1-B319-0D22789711CE}"/>
                </a:ext>
              </a:extLst>
            </p:cNvPr>
            <p:cNvSpPr txBox="1"/>
            <p:nvPr/>
          </p:nvSpPr>
          <p:spPr>
            <a:xfrm>
              <a:off x="10937116" y="1012973"/>
              <a:ext cx="1114711" cy="738664"/>
            </a:xfrm>
            <a:prstGeom prst="rect">
              <a:avLst/>
            </a:prstGeom>
            <a:noFill/>
          </p:spPr>
          <p:txBody>
            <a:bodyPr wrap="square" rtlCol="0">
              <a:spAutoFit/>
            </a:bodyPr>
            <a:lstStyle/>
            <a:p>
              <a:pPr algn="ctr"/>
              <a:r>
                <a:rPr lang="en-US" sz="1400" dirty="0"/>
                <a:t>Natural and Human Systems</a:t>
              </a:r>
            </a:p>
          </p:txBody>
        </p:sp>
      </p:grpSp>
      <p:grpSp>
        <p:nvGrpSpPr>
          <p:cNvPr id="60" name="Group 59">
            <a:extLst>
              <a:ext uri="{FF2B5EF4-FFF2-40B4-BE49-F238E27FC236}">
                <a16:creationId xmlns:a16="http://schemas.microsoft.com/office/drawing/2014/main" id="{A7A2DA8D-8531-48AC-BBF8-BDF8CE35FC79}"/>
              </a:ext>
            </a:extLst>
          </p:cNvPr>
          <p:cNvGrpSpPr/>
          <p:nvPr/>
        </p:nvGrpSpPr>
        <p:grpSpPr>
          <a:xfrm>
            <a:off x="5816356" y="557046"/>
            <a:ext cx="6115797" cy="6225728"/>
            <a:chOff x="6196193" y="609001"/>
            <a:chExt cx="5769269" cy="6225728"/>
          </a:xfrm>
        </p:grpSpPr>
        <p:grpSp>
          <p:nvGrpSpPr>
            <p:cNvPr id="61" name="Group 60">
              <a:extLst>
                <a:ext uri="{FF2B5EF4-FFF2-40B4-BE49-F238E27FC236}">
                  <a16:creationId xmlns:a16="http://schemas.microsoft.com/office/drawing/2014/main" id="{394023DA-1FAC-45FA-B157-E4A1CB9FECE0}"/>
                </a:ext>
              </a:extLst>
            </p:cNvPr>
            <p:cNvGrpSpPr/>
            <p:nvPr/>
          </p:nvGrpSpPr>
          <p:grpSpPr>
            <a:xfrm>
              <a:off x="6196193" y="609001"/>
              <a:ext cx="5769269" cy="6225728"/>
              <a:chOff x="6284506" y="543653"/>
              <a:chExt cx="5769269" cy="6225728"/>
            </a:xfrm>
          </p:grpSpPr>
          <p:grpSp>
            <p:nvGrpSpPr>
              <p:cNvPr id="63" name="Group 62">
                <a:extLst>
                  <a:ext uri="{FF2B5EF4-FFF2-40B4-BE49-F238E27FC236}">
                    <a16:creationId xmlns:a16="http://schemas.microsoft.com/office/drawing/2014/main" id="{351605BE-73B1-4A07-8788-0E9692747BAE}"/>
                  </a:ext>
                </a:extLst>
              </p:cNvPr>
              <p:cNvGrpSpPr/>
              <p:nvPr/>
            </p:nvGrpSpPr>
            <p:grpSpPr>
              <a:xfrm>
                <a:off x="6284506" y="543653"/>
                <a:ext cx="5760661" cy="6225728"/>
                <a:chOff x="6333157" y="432703"/>
                <a:chExt cx="5760661" cy="6225728"/>
              </a:xfrm>
            </p:grpSpPr>
            <p:grpSp>
              <p:nvGrpSpPr>
                <p:cNvPr id="65" name="Group 64">
                  <a:extLst>
                    <a:ext uri="{FF2B5EF4-FFF2-40B4-BE49-F238E27FC236}">
                      <a16:creationId xmlns:a16="http://schemas.microsoft.com/office/drawing/2014/main" id="{A6FDEE05-A11F-4163-B69E-DFBB93A1800F}"/>
                    </a:ext>
                  </a:extLst>
                </p:cNvPr>
                <p:cNvGrpSpPr/>
                <p:nvPr/>
              </p:nvGrpSpPr>
              <p:grpSpPr>
                <a:xfrm>
                  <a:off x="6333157" y="432703"/>
                  <a:ext cx="5760661" cy="6225728"/>
                  <a:chOff x="919840" y="-324822"/>
                  <a:chExt cx="5760661" cy="6225728"/>
                </a:xfrm>
              </p:grpSpPr>
              <p:sp>
                <p:nvSpPr>
                  <p:cNvPr id="67" name="Rectangle 66">
                    <a:extLst>
                      <a:ext uri="{FF2B5EF4-FFF2-40B4-BE49-F238E27FC236}">
                        <a16:creationId xmlns:a16="http://schemas.microsoft.com/office/drawing/2014/main" id="{78391BE3-D064-47B7-BAF5-DCCD247F8288}"/>
                      </a:ext>
                    </a:extLst>
                  </p:cNvPr>
                  <p:cNvSpPr/>
                  <p:nvPr/>
                </p:nvSpPr>
                <p:spPr>
                  <a:xfrm>
                    <a:off x="919840" y="-324822"/>
                    <a:ext cx="5760661" cy="6225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8" name="Picture 67">
                    <a:extLst>
                      <a:ext uri="{FF2B5EF4-FFF2-40B4-BE49-F238E27FC236}">
                        <a16:creationId xmlns:a16="http://schemas.microsoft.com/office/drawing/2014/main" id="{97B6A704-7389-4C63-9F74-8ACA42FE1CF9}"/>
                      </a:ext>
                    </a:extLst>
                  </p:cNvPr>
                  <p:cNvPicPr>
                    <a:picLocks noChangeAspect="1"/>
                  </p:cNvPicPr>
                  <p:nvPr/>
                </p:nvPicPr>
                <p:blipFill>
                  <a:blip r:embed="rId7"/>
                  <a:stretch>
                    <a:fillRect/>
                  </a:stretch>
                </p:blipFill>
                <p:spPr>
                  <a:xfrm>
                    <a:off x="1060761" y="731519"/>
                    <a:ext cx="5490900" cy="3899030"/>
                  </a:xfrm>
                  <a:prstGeom prst="rect">
                    <a:avLst/>
                  </a:prstGeom>
                </p:spPr>
              </p:pic>
            </p:grpSp>
            <p:sp>
              <p:nvSpPr>
                <p:cNvPr id="66" name="TextBox 65">
                  <a:extLst>
                    <a:ext uri="{FF2B5EF4-FFF2-40B4-BE49-F238E27FC236}">
                      <a16:creationId xmlns:a16="http://schemas.microsoft.com/office/drawing/2014/main" id="{683F2A5F-EF1D-4D3A-B853-04552F620E42}"/>
                    </a:ext>
                  </a:extLst>
                </p:cNvPr>
                <p:cNvSpPr txBox="1"/>
                <p:nvPr/>
              </p:nvSpPr>
              <p:spPr>
                <a:xfrm>
                  <a:off x="6777627" y="795225"/>
                  <a:ext cx="45062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Mixed-Use Landscape Applications</a:t>
                  </a:r>
                </a:p>
              </p:txBody>
            </p:sp>
          </p:grpSp>
          <p:sp>
            <p:nvSpPr>
              <p:cNvPr id="64" name="Rectangle 63">
                <a:extLst>
                  <a:ext uri="{FF2B5EF4-FFF2-40B4-BE49-F238E27FC236}">
                    <a16:creationId xmlns:a16="http://schemas.microsoft.com/office/drawing/2014/main" id="{E32DC9B8-365A-4991-ADB6-BE0DE2D69CF5}"/>
                  </a:ext>
                </a:extLst>
              </p:cNvPr>
              <p:cNvSpPr/>
              <p:nvPr/>
            </p:nvSpPr>
            <p:spPr>
              <a:xfrm>
                <a:off x="6378338" y="5583065"/>
                <a:ext cx="5675437" cy="69249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Bolte, J. and Vache, K., 2010. Envisioning Puget Sound Alternative Futures. </a:t>
                </a:r>
                <a:r>
                  <a:rPr kumimoji="0" lang="en-US" sz="95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Oregon State University</a:t>
                </a:r>
              </a:p>
              <a:p>
                <a:pPr lvl="0">
                  <a:defRPr/>
                </a:pPr>
                <a:r>
                  <a:rPr lang="en-US" sz="1000" dirty="0">
                    <a:hlinkClick r:id="rId8"/>
                  </a:rPr>
                  <a:t>http://envision.bioe.orst.edu/StudyAreas/PugetSound/PSNERP_Final_Report.pdf</a:t>
                </a:r>
                <a:endParaRPr lang="en-US" sz="1000" dirty="0"/>
              </a:p>
              <a:p>
                <a:pPr lvl="0">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kumimoji="0" lang="en-US" sz="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2" name="TextBox 61">
              <a:extLst>
                <a:ext uri="{FF2B5EF4-FFF2-40B4-BE49-F238E27FC236}">
                  <a16:creationId xmlns:a16="http://schemas.microsoft.com/office/drawing/2014/main" id="{74D5DBFC-EA9B-43CA-926F-581012875273}"/>
                </a:ext>
              </a:extLst>
            </p:cNvPr>
            <p:cNvSpPr txBox="1"/>
            <p:nvPr/>
          </p:nvSpPr>
          <p:spPr>
            <a:xfrm>
              <a:off x="6297080" y="6159609"/>
              <a:ext cx="5626094" cy="530915"/>
            </a:xfrm>
            <a:prstGeom prst="rect">
              <a:avLst/>
            </a:prstGeom>
            <a:noFill/>
          </p:spPr>
          <p:txBody>
            <a:bodyPr wrap="square" rtlCol="0">
              <a:spAutoFit/>
            </a:bodyPr>
            <a:lstStyle/>
            <a:p>
              <a:r>
                <a:rPr lang="en-US" sz="950" dirty="0">
                  <a:latin typeface="Arial" panose="020B0604020202020204" pitchFamily="34" charset="0"/>
                  <a:cs typeface="Arial" panose="020B0604020202020204" pitchFamily="34" charset="0"/>
                </a:rPr>
                <a:t>See also: Hoghooghi et al. 2018 "Cumulative effects of low impact development on watershed hydrology in  a mixed land-cover system." </a:t>
              </a:r>
              <a:r>
                <a:rPr lang="en-US" sz="950" i="1" dirty="0">
                  <a:latin typeface="Arial" panose="020B0604020202020204" pitchFamily="34" charset="0"/>
                  <a:cs typeface="Arial" panose="020B0604020202020204" pitchFamily="34" charset="0"/>
                </a:rPr>
                <a:t>Water</a:t>
              </a:r>
              <a:r>
                <a:rPr lang="en-US" sz="950" dirty="0">
                  <a:latin typeface="Arial" panose="020B0604020202020204" pitchFamily="34" charset="0"/>
                  <a:cs typeface="Arial" panose="020B0604020202020204" pitchFamily="34" charset="0"/>
                </a:rPr>
                <a:t> 10.8: 991.</a:t>
              </a:r>
            </a:p>
            <a:p>
              <a:endParaRPr lang="en-US" sz="950" dirty="0">
                <a:latin typeface="Arial" panose="020B0604020202020204" pitchFamily="34" charset="0"/>
                <a:cs typeface="Arial" panose="020B0604020202020204" pitchFamily="34" charset="0"/>
              </a:endParaRPr>
            </a:p>
          </p:txBody>
        </p:sp>
      </p:grpSp>
      <p:sp>
        <p:nvSpPr>
          <p:cNvPr id="26" name="Slide Number Placeholder 25">
            <a:extLst>
              <a:ext uri="{FF2B5EF4-FFF2-40B4-BE49-F238E27FC236}">
                <a16:creationId xmlns:a16="http://schemas.microsoft.com/office/drawing/2014/main" id="{9E4A869A-5039-470B-B4E1-006C898A8008}"/>
              </a:ext>
            </a:extLst>
          </p:cNvPr>
          <p:cNvSpPr>
            <a:spLocks noGrp="1"/>
          </p:cNvSpPr>
          <p:nvPr>
            <p:ph type="sldNum" sz="quarter" idx="12"/>
          </p:nvPr>
        </p:nvSpPr>
        <p:spPr/>
        <p:txBody>
          <a:bodyPr/>
          <a:lstStyle/>
          <a:p>
            <a:fld id="{86F9EFF2-DF63-40F5-BBEC-44A3FDA193BA}" type="slidenum">
              <a:rPr lang="en-US" smtClean="0">
                <a:solidFill>
                  <a:schemeClr val="bg1"/>
                </a:solidFill>
              </a:rPr>
              <a:t>4</a:t>
            </a:fld>
            <a:endParaRPr lang="en-US" dirty="0">
              <a:solidFill>
                <a:schemeClr val="bg1"/>
              </a:solidFill>
            </a:endParaRPr>
          </a:p>
        </p:txBody>
      </p:sp>
    </p:spTree>
    <p:extLst>
      <p:ext uri="{BB962C8B-B14F-4D97-AF65-F5344CB8AC3E}">
        <p14:creationId xmlns:p14="http://schemas.microsoft.com/office/powerpoint/2010/main" val="277751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1+#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37DCDC-ED51-4D75-ABDA-FB4FE35C81C2}"/>
              </a:ext>
            </a:extLst>
          </p:cNvPr>
          <p:cNvPicPr>
            <a:picLocks noChangeAspect="1"/>
          </p:cNvPicPr>
          <p:nvPr/>
        </p:nvPicPr>
        <p:blipFill>
          <a:blip r:embed="rId2"/>
          <a:stretch>
            <a:fillRect/>
          </a:stretch>
        </p:blipFill>
        <p:spPr>
          <a:xfrm>
            <a:off x="6762757" y="1134736"/>
            <a:ext cx="4647470" cy="5698600"/>
          </a:xfrm>
          <a:prstGeom prst="rect">
            <a:avLst/>
          </a:prstGeom>
        </p:spPr>
      </p:pic>
      <p:sp>
        <p:nvSpPr>
          <p:cNvPr id="27" name="TextBox 26">
            <a:extLst>
              <a:ext uri="{FF2B5EF4-FFF2-40B4-BE49-F238E27FC236}">
                <a16:creationId xmlns:a16="http://schemas.microsoft.com/office/drawing/2014/main" id="{ECB777C9-5FAB-447E-8B58-0D048D25308A}"/>
              </a:ext>
            </a:extLst>
          </p:cNvPr>
          <p:cNvSpPr txBox="1"/>
          <p:nvPr/>
        </p:nvSpPr>
        <p:spPr>
          <a:xfrm>
            <a:off x="6792065" y="534552"/>
            <a:ext cx="4618304" cy="584775"/>
          </a:xfrm>
          <a:prstGeom prst="rect">
            <a:avLst/>
          </a:prstGeom>
          <a:solidFill>
            <a:schemeClr val="bg1"/>
          </a:solidFill>
        </p:spPr>
        <p:txBody>
          <a:bodyPr wrap="square" rtlCol="0">
            <a:spAutoFit/>
          </a:bodyPr>
          <a:lstStyle/>
          <a:p>
            <a:pPr algn="ctr"/>
            <a:r>
              <a:rPr lang="en-US" sz="1600" dirty="0">
                <a:ea typeface="Microsoft Sans Serif" panose="020B0604020202020204" pitchFamily="34" charset="0"/>
                <a:cs typeface="Microsoft Sans Serif" panose="020B0604020202020204" pitchFamily="34" charset="0"/>
              </a:rPr>
              <a:t>Miller Creek Watershed showing gray infrastructure and CUW water quality sampling</a:t>
            </a:r>
            <a:endParaRPr lang="en-US" sz="1400" dirty="0">
              <a:ea typeface="Microsoft Sans Serif" panose="020B0604020202020204" pitchFamily="34" charset="0"/>
              <a:cs typeface="Microsoft Sans Serif" panose="020B0604020202020204" pitchFamily="34" charset="0"/>
            </a:endParaRPr>
          </a:p>
        </p:txBody>
      </p:sp>
      <p:sp>
        <p:nvSpPr>
          <p:cNvPr id="14" name="Rectangle 13">
            <a:extLst>
              <a:ext uri="{FF2B5EF4-FFF2-40B4-BE49-F238E27FC236}">
                <a16:creationId xmlns:a16="http://schemas.microsoft.com/office/drawing/2014/main" id="{5EAC8301-7358-4ACE-9246-D5B0CE86B1ED}"/>
              </a:ext>
            </a:extLst>
          </p:cNvPr>
          <p:cNvSpPr/>
          <p:nvPr/>
        </p:nvSpPr>
        <p:spPr>
          <a:xfrm>
            <a:off x="-1" y="0"/>
            <a:ext cx="5874517" cy="6877589"/>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3C41C3C-16E2-4985-892F-3E0DBCD62345}"/>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D3BD993-F65E-4E4E-96FE-6462BC61D35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05A0A35A-D8FF-447C-BF0F-C66ED5C70F2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0D6172AC-AE7B-433B-B087-D45D4EF7F1B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68364F5-86CA-4801-AF44-B0A8B451582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0E22A6EA-9441-447F-836A-E13383939D91}"/>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B31DF8EB-7D1B-4068-A3D3-E7F54242BFF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5" name="TextBox 14">
            <a:extLst>
              <a:ext uri="{FF2B5EF4-FFF2-40B4-BE49-F238E27FC236}">
                <a16:creationId xmlns:a16="http://schemas.microsoft.com/office/drawing/2014/main" id="{08C3AC53-8CA0-49D0-A306-30B50D71A0E9}"/>
              </a:ext>
            </a:extLst>
          </p:cNvPr>
          <p:cNvSpPr txBox="1"/>
          <p:nvPr/>
        </p:nvSpPr>
        <p:spPr>
          <a:xfrm>
            <a:off x="128006" y="589419"/>
            <a:ext cx="5187693" cy="119006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00"/>
                </a:solidFill>
              </a:rPr>
              <a:t>“VELMA Modeling for Salmonid and Orca Recovery in Puget Sound” </a:t>
            </a:r>
            <a:r>
              <a:rPr lang="en-US" sz="1700" dirty="0">
                <a:solidFill>
                  <a:schemeClr val="bg1"/>
                </a:solidFill>
              </a:rPr>
              <a:t>+</a:t>
            </a:r>
            <a:r>
              <a:rPr lang="en-US" sz="1700" dirty="0">
                <a:solidFill>
                  <a:srgbClr val="FFFF00"/>
                </a:solidFill>
              </a:rPr>
              <a:t> “Green and gray infrastructure to manage stormwater quantity and quality”</a:t>
            </a:r>
          </a:p>
        </p:txBody>
      </p:sp>
      <p:sp>
        <p:nvSpPr>
          <p:cNvPr id="16" name="TextBox 15">
            <a:extLst>
              <a:ext uri="{FF2B5EF4-FFF2-40B4-BE49-F238E27FC236}">
                <a16:creationId xmlns:a16="http://schemas.microsoft.com/office/drawing/2014/main" id="{755F5A99-BDCE-4196-9164-597C2DF22144}"/>
              </a:ext>
            </a:extLst>
          </p:cNvPr>
          <p:cNvSpPr txBox="1"/>
          <p:nvPr/>
        </p:nvSpPr>
        <p:spPr>
          <a:xfrm>
            <a:off x="34696" y="2105195"/>
            <a:ext cx="5839820" cy="4703852"/>
          </a:xfrm>
          <a:prstGeom prst="rect">
            <a:avLst/>
          </a:prstGeom>
          <a:noFill/>
        </p:spPr>
        <p:txBody>
          <a:bodyPr wrap="square" rtlCol="0">
            <a:spAutoFit/>
          </a:bodyPr>
          <a:lstStyle/>
          <a:p>
            <a:pPr marL="342900" lvl="0" indent="-342900">
              <a:buClr>
                <a:schemeClr val="bg1"/>
              </a:buClr>
              <a:buFont typeface="Wingdings" panose="05000000000000000000" pitchFamily="2" charset="2"/>
              <a:buChar char="v"/>
            </a:pPr>
            <a:r>
              <a:rPr lang="en-US" dirty="0">
                <a:solidFill>
                  <a:srgbClr val="FFFF00"/>
                </a:solidFill>
              </a:rPr>
              <a:t>Modeling effects of gray and green infrastructure</a:t>
            </a:r>
          </a:p>
          <a:p>
            <a:pPr marL="569913" lvl="1" indent="-222250">
              <a:spcBef>
                <a:spcPts val="400"/>
              </a:spcBef>
              <a:buFont typeface="Wingdings" panose="05000000000000000000" pitchFamily="2" charset="2"/>
              <a:buChar char="§"/>
            </a:pPr>
            <a:r>
              <a:rPr lang="en-US" sz="1600" dirty="0">
                <a:solidFill>
                  <a:schemeClr val="bg1"/>
                </a:solidFill>
              </a:rPr>
              <a:t>We are using data-rich Miller Creek watershed in the City of Burien to examine the effects of gray and green infrastructure on stormwater runoff and contaminant loads to Miller Creek</a:t>
            </a:r>
          </a:p>
          <a:p>
            <a:pPr lvl="2" indent="-285750">
              <a:spcBef>
                <a:spcPts val="600"/>
              </a:spcBef>
              <a:buFont typeface="Wingdings" panose="05000000000000000000" pitchFamily="2" charset="2"/>
              <a:buChar char="ü"/>
            </a:pPr>
            <a:r>
              <a:rPr lang="en-US" sz="1600" dirty="0">
                <a:solidFill>
                  <a:schemeClr val="bg1"/>
                </a:solidFill>
              </a:rPr>
              <a:t>Gray infrastructure includes impervious surfaces (roads networks, roofs, drains and stormwater pipes)</a:t>
            </a:r>
          </a:p>
          <a:p>
            <a:pPr lvl="2" indent="-285750">
              <a:spcBef>
                <a:spcPts val="600"/>
              </a:spcBef>
              <a:buFont typeface="Wingdings" panose="05000000000000000000" pitchFamily="2" charset="2"/>
              <a:buChar char="ü"/>
            </a:pPr>
            <a:r>
              <a:rPr lang="en-US" sz="1600" dirty="0">
                <a:solidFill>
                  <a:schemeClr val="bg1"/>
                </a:solidFill>
              </a:rPr>
              <a:t>Green infrastructure includes pervious roads, green roofs, rain gardens, riparian buffers and similar installations designed to store, infiltrate, or </a:t>
            </a:r>
            <a:r>
              <a:rPr lang="en-US" sz="1600" dirty="0" err="1">
                <a:solidFill>
                  <a:schemeClr val="bg1"/>
                </a:solidFill>
              </a:rPr>
              <a:t>evapo</a:t>
            </a:r>
            <a:r>
              <a:rPr lang="en-US" sz="1600" dirty="0">
                <a:solidFill>
                  <a:schemeClr val="bg1"/>
                </a:solidFill>
              </a:rPr>
              <a:t>-transpire to reduce stormwater flows and contaminant loads to combined sewer systems and surface waters</a:t>
            </a:r>
          </a:p>
          <a:p>
            <a:pPr marL="342900" indent="-342900">
              <a:spcBef>
                <a:spcPts val="400"/>
              </a:spcBef>
              <a:buClr>
                <a:schemeClr val="bg1"/>
              </a:buClr>
              <a:buFont typeface="Wingdings" panose="05000000000000000000" pitchFamily="2" charset="2"/>
              <a:buChar char="v"/>
            </a:pPr>
            <a:r>
              <a:rPr lang="en-US" dirty="0">
                <a:solidFill>
                  <a:srgbClr val="FFFF00"/>
                </a:solidFill>
              </a:rPr>
              <a:t>Water quality data provided by University of WA Center for Urban Waters (CUW) </a:t>
            </a:r>
            <a:r>
              <a:rPr lang="en-US" dirty="0">
                <a:solidFill>
                  <a:srgbClr val="FFFF00"/>
                </a:solidFill>
                <a:sym typeface="Wingdings" panose="05000000000000000000" pitchFamily="2" charset="2"/>
              </a:rPr>
              <a:t> VELMA calibration/validation</a:t>
            </a:r>
            <a:endParaRPr lang="en-US" dirty="0">
              <a:solidFill>
                <a:srgbClr val="FFFF00"/>
              </a:solidFill>
            </a:endParaRPr>
          </a:p>
          <a:p>
            <a:pPr marL="569913" lvl="1" indent="-222250">
              <a:spcBef>
                <a:spcPts val="600"/>
              </a:spcBef>
              <a:spcAft>
                <a:spcPts val="600"/>
              </a:spcAft>
              <a:buFont typeface="Wingdings" panose="05000000000000000000" pitchFamily="2" charset="2"/>
              <a:buChar char="§"/>
            </a:pPr>
            <a:r>
              <a:rPr lang="en-US" sz="1600" dirty="0">
                <a:solidFill>
                  <a:schemeClr val="bg1"/>
                </a:solidFill>
              </a:rPr>
              <a:t>CUW’s stormwater and stream contaminant sampling data for Miller Creek provide insight into temporal patterns of contaminant fate and transport and potential sources within the watershed (</a:t>
            </a:r>
            <a:r>
              <a:rPr lang="en-US" sz="1600" dirty="0">
                <a:solidFill>
                  <a:schemeClr val="bg1"/>
                </a:solidFill>
                <a:hlinkClick r:id="rId3"/>
              </a:rPr>
              <a:t>Peter et al. 2020</a:t>
            </a:r>
            <a:r>
              <a:rPr lang="en-US" sz="1600" dirty="0">
                <a:solidFill>
                  <a:schemeClr val="bg1"/>
                </a:solidFill>
              </a:rPr>
              <a:t>)</a:t>
            </a:r>
          </a:p>
        </p:txBody>
      </p:sp>
      <p:cxnSp>
        <p:nvCxnSpPr>
          <p:cNvPr id="17" name="Straight Connector 16">
            <a:extLst>
              <a:ext uri="{FF2B5EF4-FFF2-40B4-BE49-F238E27FC236}">
                <a16:creationId xmlns:a16="http://schemas.microsoft.com/office/drawing/2014/main" id="{DF1FE17E-0E82-4C04-86F6-395DB12162C4}"/>
              </a:ext>
            </a:extLst>
          </p:cNvPr>
          <p:cNvCxnSpPr>
            <a:cxnSpLocks/>
          </p:cNvCxnSpPr>
          <p:nvPr/>
        </p:nvCxnSpPr>
        <p:spPr>
          <a:xfrm>
            <a:off x="5931" y="1924658"/>
            <a:ext cx="58685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Slide Number Placeholder 25">
            <a:extLst>
              <a:ext uri="{FF2B5EF4-FFF2-40B4-BE49-F238E27FC236}">
                <a16:creationId xmlns:a16="http://schemas.microsoft.com/office/drawing/2014/main" id="{2E7B9702-4B3E-46E4-A422-1E1060E94540}"/>
              </a:ext>
            </a:extLst>
          </p:cNvPr>
          <p:cNvSpPr>
            <a:spLocks noGrp="1"/>
          </p:cNvSpPr>
          <p:nvPr>
            <p:ph type="sldNum" sz="quarter" idx="12"/>
          </p:nvPr>
        </p:nvSpPr>
        <p:spPr/>
        <p:txBody>
          <a:bodyPr/>
          <a:lstStyle/>
          <a:p>
            <a:fld id="{86F9EFF2-DF63-40F5-BBEC-44A3FDA193BA}" type="slidenum">
              <a:rPr lang="en-US" smtClean="0">
                <a:solidFill>
                  <a:schemeClr val="bg1"/>
                </a:solidFill>
              </a:rPr>
              <a:t>40</a:t>
            </a:fld>
            <a:endParaRPr lang="en-US" dirty="0">
              <a:solidFill>
                <a:schemeClr val="bg1"/>
              </a:solidFill>
            </a:endParaRPr>
          </a:p>
        </p:txBody>
      </p:sp>
      <p:grpSp>
        <p:nvGrpSpPr>
          <p:cNvPr id="39" name="Group 38">
            <a:extLst>
              <a:ext uri="{FF2B5EF4-FFF2-40B4-BE49-F238E27FC236}">
                <a16:creationId xmlns:a16="http://schemas.microsoft.com/office/drawing/2014/main" id="{92F9283C-41AA-4533-8B15-874C786D6E44}"/>
              </a:ext>
            </a:extLst>
          </p:cNvPr>
          <p:cNvGrpSpPr/>
          <p:nvPr/>
        </p:nvGrpSpPr>
        <p:grpSpPr>
          <a:xfrm>
            <a:off x="5949503" y="445576"/>
            <a:ext cx="6114491" cy="6341886"/>
            <a:chOff x="218342" y="445576"/>
            <a:chExt cx="6114491" cy="6341886"/>
          </a:xfrm>
        </p:grpSpPr>
        <p:pic>
          <p:nvPicPr>
            <p:cNvPr id="33" name="Picture 32">
              <a:extLst>
                <a:ext uri="{FF2B5EF4-FFF2-40B4-BE49-F238E27FC236}">
                  <a16:creationId xmlns:a16="http://schemas.microsoft.com/office/drawing/2014/main" id="{511B5CA7-0819-47F8-8398-ED155B53A885}"/>
                </a:ext>
              </a:extLst>
            </p:cNvPr>
            <p:cNvPicPr>
              <a:picLocks noChangeAspect="1"/>
            </p:cNvPicPr>
            <p:nvPr/>
          </p:nvPicPr>
          <p:blipFill rotWithShape="1">
            <a:blip r:embed="rId4">
              <a:alphaModFix/>
            </a:blip>
            <a:srcRect l="4054" t="8144" r="10793" b="4399"/>
            <a:stretch/>
          </p:blipFill>
          <p:spPr>
            <a:xfrm>
              <a:off x="1049216" y="1177556"/>
              <a:ext cx="4590313" cy="5609906"/>
            </a:xfrm>
            <a:prstGeom prst="rect">
              <a:avLst/>
            </a:prstGeom>
            <a:ln w="28575">
              <a:solidFill>
                <a:schemeClr val="tx1"/>
              </a:solidFill>
            </a:ln>
          </p:spPr>
        </p:pic>
        <p:grpSp>
          <p:nvGrpSpPr>
            <p:cNvPr id="38" name="Group 37">
              <a:extLst>
                <a:ext uri="{FF2B5EF4-FFF2-40B4-BE49-F238E27FC236}">
                  <a16:creationId xmlns:a16="http://schemas.microsoft.com/office/drawing/2014/main" id="{96DBF482-6EEC-473A-A42D-AD95911D8A98}"/>
                </a:ext>
              </a:extLst>
            </p:cNvPr>
            <p:cNvGrpSpPr/>
            <p:nvPr/>
          </p:nvGrpSpPr>
          <p:grpSpPr>
            <a:xfrm>
              <a:off x="218342" y="445576"/>
              <a:ext cx="6114491" cy="683481"/>
              <a:chOff x="218342" y="1702879"/>
              <a:chExt cx="6114491" cy="683481"/>
            </a:xfrm>
          </p:grpSpPr>
          <p:sp>
            <p:nvSpPr>
              <p:cNvPr id="37" name="Rectangle 36">
                <a:extLst>
                  <a:ext uri="{FF2B5EF4-FFF2-40B4-BE49-F238E27FC236}">
                    <a16:creationId xmlns:a16="http://schemas.microsoft.com/office/drawing/2014/main" id="{A7C992DF-3ED2-44D4-93CE-303DE9CCE148}"/>
                  </a:ext>
                </a:extLst>
              </p:cNvPr>
              <p:cNvSpPr/>
              <p:nvPr/>
            </p:nvSpPr>
            <p:spPr>
              <a:xfrm>
                <a:off x="218342" y="1702879"/>
                <a:ext cx="6114491" cy="683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C5409D0-B124-46B9-BB17-CD42C3D7D98A}"/>
                  </a:ext>
                </a:extLst>
              </p:cNvPr>
              <p:cNvSpPr txBox="1"/>
              <p:nvPr/>
            </p:nvSpPr>
            <p:spPr>
              <a:xfrm>
                <a:off x="443900" y="1884187"/>
                <a:ext cx="5604164" cy="400110"/>
              </a:xfrm>
              <a:prstGeom prst="rect">
                <a:avLst/>
              </a:prstGeom>
              <a:noFill/>
            </p:spPr>
            <p:txBody>
              <a:bodyPr wrap="square" rtlCol="0">
                <a:spAutoFit/>
              </a:bodyPr>
              <a:lstStyle/>
              <a:p>
                <a:pPr algn="ctr"/>
                <a:r>
                  <a:rPr lang="en-US" sz="2000" dirty="0">
                    <a:ea typeface="Microsoft Sans Serif" panose="020B0604020202020204" pitchFamily="34" charset="0"/>
                    <a:cs typeface="Microsoft Sans Serif" panose="020B0604020202020204" pitchFamily="34" charset="0"/>
                  </a:rPr>
                  <a:t>Miller Creek Watershed (Burien, WA)</a:t>
                </a:r>
                <a:endParaRPr lang="en-US" dirty="0">
                  <a:ea typeface="Microsoft Sans Serif" panose="020B0604020202020204" pitchFamily="34" charset="0"/>
                  <a:cs typeface="Microsoft Sans Serif" panose="020B0604020202020204" pitchFamily="34" charset="0"/>
                </a:endParaRPr>
              </a:p>
            </p:txBody>
          </p:sp>
        </p:grpSp>
      </p:grpSp>
    </p:spTree>
    <p:extLst>
      <p:ext uri="{BB962C8B-B14F-4D97-AF65-F5344CB8AC3E}">
        <p14:creationId xmlns:p14="http://schemas.microsoft.com/office/powerpoint/2010/main" val="44796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589484E-D535-4A94-A0A9-27340D278F80}"/>
              </a:ext>
            </a:extLst>
          </p:cNvPr>
          <p:cNvGrpSpPr/>
          <p:nvPr/>
        </p:nvGrpSpPr>
        <p:grpSpPr>
          <a:xfrm>
            <a:off x="142962" y="957070"/>
            <a:ext cx="3306380" cy="5772130"/>
            <a:chOff x="142962" y="957070"/>
            <a:chExt cx="3306380" cy="5772130"/>
          </a:xfrm>
        </p:grpSpPr>
        <p:pic>
          <p:nvPicPr>
            <p:cNvPr id="40" name="Picture 39">
              <a:extLst>
                <a:ext uri="{FF2B5EF4-FFF2-40B4-BE49-F238E27FC236}">
                  <a16:creationId xmlns:a16="http://schemas.microsoft.com/office/drawing/2014/main" id="{E507E5A9-92E7-4EF7-A04A-D42618D0B1D3}"/>
                </a:ext>
              </a:extLst>
            </p:cNvPr>
            <p:cNvPicPr>
              <a:picLocks noChangeAspect="1"/>
            </p:cNvPicPr>
            <p:nvPr/>
          </p:nvPicPr>
          <p:blipFill>
            <a:blip r:embed="rId3"/>
            <a:stretch>
              <a:fillRect/>
            </a:stretch>
          </p:blipFill>
          <p:spPr>
            <a:xfrm>
              <a:off x="142962" y="964524"/>
              <a:ext cx="3306380" cy="5764676"/>
            </a:xfrm>
            <a:prstGeom prst="rect">
              <a:avLst/>
            </a:prstGeom>
            <a:ln w="19050">
              <a:solidFill>
                <a:schemeClr val="tx1">
                  <a:lumMod val="65000"/>
                  <a:lumOff val="35000"/>
                </a:schemeClr>
              </a:solidFill>
            </a:ln>
          </p:spPr>
        </p:pic>
        <p:sp>
          <p:nvSpPr>
            <p:cNvPr id="41" name="Rectangle 40">
              <a:extLst>
                <a:ext uri="{FF2B5EF4-FFF2-40B4-BE49-F238E27FC236}">
                  <a16:creationId xmlns:a16="http://schemas.microsoft.com/office/drawing/2014/main" id="{51A69FBF-8907-4393-A23D-842F8344BA70}"/>
                </a:ext>
              </a:extLst>
            </p:cNvPr>
            <p:cNvSpPr/>
            <p:nvPr/>
          </p:nvSpPr>
          <p:spPr>
            <a:xfrm>
              <a:off x="1437428" y="1000285"/>
              <a:ext cx="941695" cy="27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28AB3A3-438F-4566-974F-6A5242AEE6AE}"/>
                </a:ext>
              </a:extLst>
            </p:cNvPr>
            <p:cNvSpPr txBox="1"/>
            <p:nvPr/>
          </p:nvSpPr>
          <p:spPr>
            <a:xfrm>
              <a:off x="1336003" y="957070"/>
              <a:ext cx="1144544" cy="400110"/>
            </a:xfrm>
            <a:prstGeom prst="rect">
              <a:avLst/>
            </a:prstGeom>
            <a:noFill/>
          </p:spPr>
          <p:txBody>
            <a:bodyPr wrap="none" lIns="0" tIns="0" rIns="0" bIns="0" rtlCol="0">
              <a:spAutoFit/>
            </a:bodyPr>
            <a:lstStyle/>
            <a:p>
              <a:r>
                <a:rPr lang="en-US" sz="2600" b="1" dirty="0"/>
                <a:t> VELMA </a:t>
              </a:r>
            </a:p>
          </p:txBody>
        </p:sp>
      </p:grpSp>
      <p:sp>
        <p:nvSpPr>
          <p:cNvPr id="22" name="TextBox 21">
            <a:extLst>
              <a:ext uri="{FF2B5EF4-FFF2-40B4-BE49-F238E27FC236}">
                <a16:creationId xmlns:a16="http://schemas.microsoft.com/office/drawing/2014/main" id="{6C66CB4D-00C6-45D6-BFC6-F3DABC449477}"/>
              </a:ext>
            </a:extLst>
          </p:cNvPr>
          <p:cNvSpPr txBox="1"/>
          <p:nvPr/>
        </p:nvSpPr>
        <p:spPr>
          <a:xfrm>
            <a:off x="1482934" y="389100"/>
            <a:ext cx="9235798" cy="523220"/>
          </a:xfrm>
          <a:prstGeom prst="rect">
            <a:avLst/>
          </a:prstGeom>
          <a:noFill/>
        </p:spPr>
        <p:txBody>
          <a:bodyPr wrap="none" rtlCol="0">
            <a:spAutoFit/>
          </a:bodyPr>
          <a:lstStyle/>
          <a:p>
            <a:pPr algn="ctr"/>
            <a:r>
              <a:rPr lang="en-US" sz="2800" dirty="0">
                <a:solidFill>
                  <a:schemeClr val="accent1"/>
                </a:solidFill>
              </a:rPr>
              <a:t>Near-Term and Longer-Range Puget Sound Modeling Priorities</a:t>
            </a:r>
          </a:p>
        </p:txBody>
      </p:sp>
      <p:grpSp>
        <p:nvGrpSpPr>
          <p:cNvPr id="24" name="Group 23">
            <a:extLst>
              <a:ext uri="{FF2B5EF4-FFF2-40B4-BE49-F238E27FC236}">
                <a16:creationId xmlns:a16="http://schemas.microsoft.com/office/drawing/2014/main" id="{93F9A5E7-8791-4D97-9773-C360CD8DCA4A}"/>
              </a:ext>
            </a:extLst>
          </p:cNvPr>
          <p:cNvGrpSpPr/>
          <p:nvPr/>
        </p:nvGrpSpPr>
        <p:grpSpPr>
          <a:xfrm>
            <a:off x="0" y="0"/>
            <a:ext cx="12192000" cy="440626"/>
            <a:chOff x="0" y="0"/>
            <a:chExt cx="12192000" cy="440626"/>
          </a:xfrm>
        </p:grpSpPr>
        <p:sp>
          <p:nvSpPr>
            <p:cNvPr id="25" name="Rectangle 24">
              <a:extLst>
                <a:ext uri="{FF2B5EF4-FFF2-40B4-BE49-F238E27FC236}">
                  <a16:creationId xmlns:a16="http://schemas.microsoft.com/office/drawing/2014/main" id="{4CE31B3B-46B9-451A-849E-56D017E80B43}"/>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ectangle: Top Corners Rounded 25">
              <a:extLst>
                <a:ext uri="{FF2B5EF4-FFF2-40B4-BE49-F238E27FC236}">
                  <a16:creationId xmlns:a16="http://schemas.microsoft.com/office/drawing/2014/main" id="{E73548D8-F549-4C94-A210-BD84666A2270}"/>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7" name="Rectangle: Top Corners Rounded 26">
              <a:extLst>
                <a:ext uri="{FF2B5EF4-FFF2-40B4-BE49-F238E27FC236}">
                  <a16:creationId xmlns:a16="http://schemas.microsoft.com/office/drawing/2014/main" id="{01E011D2-2DBF-4E5D-BE96-9A7F778AB2A3}"/>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8" name="Rectangle: Top Corners Rounded 27">
              <a:extLst>
                <a:ext uri="{FF2B5EF4-FFF2-40B4-BE49-F238E27FC236}">
                  <a16:creationId xmlns:a16="http://schemas.microsoft.com/office/drawing/2014/main" id="{5DD4D629-D059-407E-8594-D07DE475265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9" name="Rectangle: Top Corners Rounded 28">
              <a:extLst>
                <a:ext uri="{FF2B5EF4-FFF2-40B4-BE49-F238E27FC236}">
                  <a16:creationId xmlns:a16="http://schemas.microsoft.com/office/drawing/2014/main" id="{25293979-275D-42E5-A6FD-8F20393DCA7F}"/>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0" name="Rectangle: Top Corners Rounded 29">
              <a:extLst>
                <a:ext uri="{FF2B5EF4-FFF2-40B4-BE49-F238E27FC236}">
                  <a16:creationId xmlns:a16="http://schemas.microsoft.com/office/drawing/2014/main" id="{99309A12-B452-4C2C-91D6-D6A30819E757}"/>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grpSp>
        <p:nvGrpSpPr>
          <p:cNvPr id="18" name="Group 17">
            <a:extLst>
              <a:ext uri="{FF2B5EF4-FFF2-40B4-BE49-F238E27FC236}">
                <a16:creationId xmlns:a16="http://schemas.microsoft.com/office/drawing/2014/main" id="{A87F332C-22C0-43E2-B522-EBDF23A7D184}"/>
              </a:ext>
            </a:extLst>
          </p:cNvPr>
          <p:cNvGrpSpPr/>
          <p:nvPr/>
        </p:nvGrpSpPr>
        <p:grpSpPr>
          <a:xfrm>
            <a:off x="2713132" y="737941"/>
            <a:ext cx="9314810" cy="5978910"/>
            <a:chOff x="2713132" y="737941"/>
            <a:chExt cx="9314810" cy="5978910"/>
          </a:xfrm>
        </p:grpSpPr>
        <p:pic>
          <p:nvPicPr>
            <p:cNvPr id="32" name="Picture 31">
              <a:extLst>
                <a:ext uri="{FF2B5EF4-FFF2-40B4-BE49-F238E27FC236}">
                  <a16:creationId xmlns:a16="http://schemas.microsoft.com/office/drawing/2014/main" id="{7F1685BA-AFC5-4714-8CA1-C1CF9A840736}"/>
                </a:ext>
              </a:extLst>
            </p:cNvPr>
            <p:cNvPicPr>
              <a:picLocks noChangeAspect="1"/>
            </p:cNvPicPr>
            <p:nvPr/>
          </p:nvPicPr>
          <p:blipFill>
            <a:blip r:embed="rId4"/>
            <a:stretch>
              <a:fillRect/>
            </a:stretch>
          </p:blipFill>
          <p:spPr>
            <a:xfrm>
              <a:off x="3723520" y="964524"/>
              <a:ext cx="3874928" cy="5748238"/>
            </a:xfrm>
            <a:prstGeom prst="rect">
              <a:avLst/>
            </a:prstGeom>
            <a:ln w="19050">
              <a:solidFill>
                <a:schemeClr val="tx1">
                  <a:lumMod val="65000"/>
                  <a:lumOff val="35000"/>
                </a:schemeClr>
              </a:solidFill>
            </a:ln>
          </p:spPr>
        </p:pic>
        <p:pic>
          <p:nvPicPr>
            <p:cNvPr id="33" name="Picture 32">
              <a:extLst>
                <a:ext uri="{FF2B5EF4-FFF2-40B4-BE49-F238E27FC236}">
                  <a16:creationId xmlns:a16="http://schemas.microsoft.com/office/drawing/2014/main" id="{472A1586-DFC3-4CC4-A5FE-5B3506EA7BE9}"/>
                </a:ext>
              </a:extLst>
            </p:cNvPr>
            <p:cNvPicPr>
              <a:picLocks noChangeAspect="1"/>
            </p:cNvPicPr>
            <p:nvPr/>
          </p:nvPicPr>
          <p:blipFill>
            <a:blip r:embed="rId5"/>
            <a:stretch>
              <a:fillRect/>
            </a:stretch>
          </p:blipFill>
          <p:spPr>
            <a:xfrm>
              <a:off x="7861669" y="957070"/>
              <a:ext cx="4166273" cy="5759781"/>
            </a:xfrm>
            <a:prstGeom prst="rect">
              <a:avLst/>
            </a:prstGeom>
            <a:ln w="19050">
              <a:solidFill>
                <a:schemeClr val="tx1">
                  <a:lumMod val="65000"/>
                  <a:lumOff val="35000"/>
                </a:schemeClr>
              </a:solidFill>
            </a:ln>
          </p:spPr>
        </p:pic>
        <p:sp>
          <p:nvSpPr>
            <p:cNvPr id="4" name="TextBox 3">
              <a:extLst>
                <a:ext uri="{FF2B5EF4-FFF2-40B4-BE49-F238E27FC236}">
                  <a16:creationId xmlns:a16="http://schemas.microsoft.com/office/drawing/2014/main" id="{D598194D-63CE-41BC-AAA1-FEC8610F52B7}"/>
                </a:ext>
              </a:extLst>
            </p:cNvPr>
            <p:cNvSpPr txBox="1"/>
            <p:nvPr/>
          </p:nvSpPr>
          <p:spPr>
            <a:xfrm>
              <a:off x="8187303" y="1288214"/>
              <a:ext cx="3528000" cy="400110"/>
            </a:xfrm>
            <a:prstGeom prst="rect">
              <a:avLst/>
            </a:prstGeom>
            <a:solidFill>
              <a:schemeClr val="bg1"/>
            </a:solidFill>
          </p:spPr>
          <p:txBody>
            <a:bodyPr wrap="square" rtlCol="0">
              <a:spAutoFit/>
            </a:bodyPr>
            <a:lstStyle/>
            <a:p>
              <a:r>
                <a:rPr lang="en-US" sz="2000" dirty="0"/>
                <a:t>Marine Food Web, Toxics in Fish</a:t>
              </a:r>
            </a:p>
          </p:txBody>
        </p:sp>
        <p:pic>
          <p:nvPicPr>
            <p:cNvPr id="17" name="Shape 515">
              <a:extLst>
                <a:ext uri="{FF2B5EF4-FFF2-40B4-BE49-F238E27FC236}">
                  <a16:creationId xmlns:a16="http://schemas.microsoft.com/office/drawing/2014/main" id="{2E3B947D-56BF-46EA-A280-FB52B9212E1F}"/>
                </a:ext>
              </a:extLst>
            </p:cNvPr>
            <p:cNvPicPr preferRelativeResize="0"/>
            <p:nvPr/>
          </p:nvPicPr>
          <p:blipFill rotWithShape="1">
            <a:blip r:embed="rId6">
              <a:alphaModFix/>
            </a:blip>
            <a:srcRect/>
            <a:stretch/>
          </p:blipFill>
          <p:spPr>
            <a:xfrm>
              <a:off x="8020220" y="1706968"/>
              <a:ext cx="3831351" cy="4915208"/>
            </a:xfrm>
            <a:prstGeom prst="rect">
              <a:avLst/>
            </a:prstGeom>
            <a:noFill/>
            <a:ln>
              <a:solidFill>
                <a:schemeClr val="tx1"/>
              </a:solidFill>
            </a:ln>
          </p:spPr>
        </p:pic>
        <p:grpSp>
          <p:nvGrpSpPr>
            <p:cNvPr id="19" name="Group 18">
              <a:extLst>
                <a:ext uri="{FF2B5EF4-FFF2-40B4-BE49-F238E27FC236}">
                  <a16:creationId xmlns:a16="http://schemas.microsoft.com/office/drawing/2014/main" id="{56C170B4-6146-4CF9-822A-C591458FF9D4}"/>
                </a:ext>
              </a:extLst>
            </p:cNvPr>
            <p:cNvGrpSpPr/>
            <p:nvPr/>
          </p:nvGrpSpPr>
          <p:grpSpPr>
            <a:xfrm>
              <a:off x="6713810" y="751178"/>
              <a:ext cx="1728697" cy="1051108"/>
              <a:chOff x="6799882" y="771768"/>
              <a:chExt cx="1606681" cy="1003960"/>
            </a:xfrm>
          </p:grpSpPr>
          <p:sp>
            <p:nvSpPr>
              <p:cNvPr id="21" name="Arrow: Right 20">
                <a:extLst>
                  <a:ext uri="{FF2B5EF4-FFF2-40B4-BE49-F238E27FC236}">
                    <a16:creationId xmlns:a16="http://schemas.microsoft.com/office/drawing/2014/main" id="{949117D7-41A3-4CF3-9E38-158CEB892CB1}"/>
                  </a:ext>
                </a:extLst>
              </p:cNvPr>
              <p:cNvSpPr/>
              <p:nvPr/>
            </p:nvSpPr>
            <p:spPr>
              <a:xfrm>
                <a:off x="6853333" y="771768"/>
                <a:ext cx="1553230" cy="1003960"/>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4E0C082-2F77-408B-8E01-70BAB7D95E23}"/>
                  </a:ext>
                </a:extLst>
              </p:cNvPr>
              <p:cNvSpPr txBox="1"/>
              <p:nvPr/>
            </p:nvSpPr>
            <p:spPr>
              <a:xfrm>
                <a:off x="6799882" y="1022233"/>
                <a:ext cx="1553230" cy="499751"/>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Marine Nutrients, Toxics, Dissolved O</a:t>
                </a:r>
                <a:r>
                  <a:rPr lang="en-US" sz="1400" baseline="-25000" dirty="0">
                    <a:solidFill>
                      <a:schemeClr val="bg1"/>
                    </a:solidFill>
                    <a:effectLst>
                      <a:outerShdw blurRad="38100" dist="38100" dir="2700000" algn="tl">
                        <a:srgbClr val="000000">
                          <a:alpha val="43137"/>
                        </a:srgbClr>
                      </a:outerShdw>
                    </a:effectLst>
                  </a:rPr>
                  <a:t>2</a:t>
                </a:r>
              </a:p>
            </p:txBody>
          </p:sp>
        </p:grpSp>
        <p:grpSp>
          <p:nvGrpSpPr>
            <p:cNvPr id="16" name="Group 15">
              <a:extLst>
                <a:ext uri="{FF2B5EF4-FFF2-40B4-BE49-F238E27FC236}">
                  <a16:creationId xmlns:a16="http://schemas.microsoft.com/office/drawing/2014/main" id="{3D0832D0-DCF6-4887-A222-3BEB590F7C8E}"/>
                </a:ext>
              </a:extLst>
            </p:cNvPr>
            <p:cNvGrpSpPr/>
            <p:nvPr/>
          </p:nvGrpSpPr>
          <p:grpSpPr>
            <a:xfrm>
              <a:off x="2713132" y="737941"/>
              <a:ext cx="1577045" cy="1003961"/>
              <a:chOff x="2684377" y="615351"/>
              <a:chExt cx="1577045" cy="1003961"/>
            </a:xfrm>
          </p:grpSpPr>
          <p:sp>
            <p:nvSpPr>
              <p:cNvPr id="12" name="Arrow: Right 11">
                <a:extLst>
                  <a:ext uri="{FF2B5EF4-FFF2-40B4-BE49-F238E27FC236}">
                    <a16:creationId xmlns:a16="http://schemas.microsoft.com/office/drawing/2014/main" id="{F6FCBBCF-D07E-4015-A732-1B9406F4D804}"/>
                  </a:ext>
                </a:extLst>
              </p:cNvPr>
              <p:cNvSpPr/>
              <p:nvPr/>
            </p:nvSpPr>
            <p:spPr>
              <a:xfrm>
                <a:off x="2772864" y="615351"/>
                <a:ext cx="1488558" cy="1003961"/>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3C7526D-51D3-42A4-A85F-E48B102D440C}"/>
                  </a:ext>
                </a:extLst>
              </p:cNvPr>
              <p:cNvSpPr txBox="1"/>
              <p:nvPr/>
            </p:nvSpPr>
            <p:spPr>
              <a:xfrm>
                <a:off x="2684377" y="847197"/>
                <a:ext cx="1473160" cy="523220"/>
              </a:xfrm>
              <a:prstGeom prst="rect">
                <a:avLst/>
              </a:prstGeom>
              <a:noFill/>
            </p:spPr>
            <p:txBody>
              <a:bodyPr wrap="none" rtlCol="0">
                <a:spAutoFit/>
              </a:bodyPr>
              <a:lstStyle/>
              <a:p>
                <a:pPr algn="ctr"/>
                <a:r>
                  <a:rPr lang="en-US" sz="1400" dirty="0">
                    <a:solidFill>
                      <a:schemeClr val="bg1"/>
                    </a:solidFill>
                    <a:effectLst>
                      <a:outerShdw blurRad="38100" dist="38100" dir="2700000" algn="tl">
                        <a:srgbClr val="000000">
                          <a:alpha val="43137"/>
                        </a:srgbClr>
                      </a:outerShdw>
                    </a:effectLst>
                  </a:rPr>
                  <a:t>Freshwater</a:t>
                </a:r>
              </a:p>
              <a:p>
                <a:pPr algn="ctr"/>
                <a:r>
                  <a:rPr lang="en-US" sz="1400" dirty="0">
                    <a:solidFill>
                      <a:schemeClr val="bg1"/>
                    </a:solidFill>
                    <a:effectLst>
                      <a:outerShdw blurRad="38100" dist="38100" dir="2700000" algn="tl">
                        <a:srgbClr val="000000">
                          <a:alpha val="43137"/>
                        </a:srgbClr>
                      </a:outerShdw>
                    </a:effectLst>
                  </a:rPr>
                  <a:t>Toxics, Nutrients </a:t>
                </a:r>
              </a:p>
            </p:txBody>
          </p:sp>
        </p:grpSp>
      </p:grpSp>
      <p:sp>
        <p:nvSpPr>
          <p:cNvPr id="31" name="Slide Number Placeholder 30">
            <a:extLst>
              <a:ext uri="{FF2B5EF4-FFF2-40B4-BE49-F238E27FC236}">
                <a16:creationId xmlns:a16="http://schemas.microsoft.com/office/drawing/2014/main" id="{550517D0-6736-4596-B593-B7B009AB8B9B}"/>
              </a:ext>
            </a:extLst>
          </p:cNvPr>
          <p:cNvSpPr>
            <a:spLocks noGrp="1"/>
          </p:cNvSpPr>
          <p:nvPr>
            <p:ph type="sldNum" sz="quarter" idx="12"/>
          </p:nvPr>
        </p:nvSpPr>
        <p:spPr>
          <a:xfrm>
            <a:off x="-120804" y="6601828"/>
            <a:ext cx="399585" cy="365125"/>
          </a:xfrm>
        </p:spPr>
        <p:txBody>
          <a:bodyPr/>
          <a:lstStyle/>
          <a:p>
            <a:fld id="{86F9EFF2-DF63-40F5-BBEC-44A3FDA193BA}" type="slidenum">
              <a:rPr lang="en-US" smtClean="0">
                <a:solidFill>
                  <a:schemeClr val="tx1"/>
                </a:solidFill>
              </a:rPr>
              <a:t>41</a:t>
            </a:fld>
            <a:endParaRPr lang="en-US" dirty="0">
              <a:solidFill>
                <a:schemeClr val="tx1"/>
              </a:solidFill>
            </a:endParaRPr>
          </a:p>
        </p:txBody>
      </p:sp>
    </p:spTree>
    <p:extLst>
      <p:ext uri="{BB962C8B-B14F-4D97-AF65-F5344CB8AC3E}">
        <p14:creationId xmlns:p14="http://schemas.microsoft.com/office/powerpoint/2010/main" val="30881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F1685BA-AFC5-4714-8CA1-C1CF9A840736}"/>
              </a:ext>
            </a:extLst>
          </p:cNvPr>
          <p:cNvPicPr>
            <a:picLocks noChangeAspect="1"/>
          </p:cNvPicPr>
          <p:nvPr/>
        </p:nvPicPr>
        <p:blipFill>
          <a:blip r:embed="rId3"/>
          <a:stretch>
            <a:fillRect/>
          </a:stretch>
        </p:blipFill>
        <p:spPr>
          <a:xfrm>
            <a:off x="3723520" y="964524"/>
            <a:ext cx="3874928" cy="5748238"/>
          </a:xfrm>
          <a:prstGeom prst="rect">
            <a:avLst/>
          </a:prstGeom>
          <a:ln w="19050">
            <a:solidFill>
              <a:schemeClr val="tx1">
                <a:lumMod val="65000"/>
                <a:lumOff val="35000"/>
              </a:schemeClr>
            </a:solidFill>
          </a:ln>
        </p:spPr>
      </p:pic>
      <p:pic>
        <p:nvPicPr>
          <p:cNvPr id="33" name="Picture 32">
            <a:extLst>
              <a:ext uri="{FF2B5EF4-FFF2-40B4-BE49-F238E27FC236}">
                <a16:creationId xmlns:a16="http://schemas.microsoft.com/office/drawing/2014/main" id="{472A1586-DFC3-4CC4-A5FE-5B3506EA7BE9}"/>
              </a:ext>
            </a:extLst>
          </p:cNvPr>
          <p:cNvPicPr>
            <a:picLocks noChangeAspect="1"/>
          </p:cNvPicPr>
          <p:nvPr/>
        </p:nvPicPr>
        <p:blipFill>
          <a:blip r:embed="rId4"/>
          <a:stretch>
            <a:fillRect/>
          </a:stretch>
        </p:blipFill>
        <p:spPr>
          <a:xfrm>
            <a:off x="7861669" y="957070"/>
            <a:ext cx="4166273" cy="5759781"/>
          </a:xfrm>
          <a:prstGeom prst="rect">
            <a:avLst/>
          </a:prstGeom>
          <a:ln w="19050">
            <a:solidFill>
              <a:schemeClr val="tx1">
                <a:lumMod val="65000"/>
                <a:lumOff val="35000"/>
              </a:schemeClr>
            </a:solidFill>
          </a:ln>
        </p:spPr>
      </p:pic>
      <p:sp>
        <p:nvSpPr>
          <p:cNvPr id="4" name="TextBox 3">
            <a:extLst>
              <a:ext uri="{FF2B5EF4-FFF2-40B4-BE49-F238E27FC236}">
                <a16:creationId xmlns:a16="http://schemas.microsoft.com/office/drawing/2014/main" id="{D598194D-63CE-41BC-AAA1-FEC8610F52B7}"/>
              </a:ext>
            </a:extLst>
          </p:cNvPr>
          <p:cNvSpPr txBox="1"/>
          <p:nvPr/>
        </p:nvSpPr>
        <p:spPr>
          <a:xfrm>
            <a:off x="8187303" y="1288214"/>
            <a:ext cx="3528000" cy="400110"/>
          </a:xfrm>
          <a:prstGeom prst="rect">
            <a:avLst/>
          </a:prstGeom>
          <a:solidFill>
            <a:schemeClr val="bg1"/>
          </a:solidFill>
        </p:spPr>
        <p:txBody>
          <a:bodyPr wrap="square" rtlCol="0">
            <a:spAutoFit/>
          </a:bodyPr>
          <a:lstStyle/>
          <a:p>
            <a:r>
              <a:rPr lang="en-US" sz="2000" dirty="0"/>
              <a:t>Marine Food Web, Toxics in Fish</a:t>
            </a:r>
          </a:p>
        </p:txBody>
      </p:sp>
      <p:grpSp>
        <p:nvGrpSpPr>
          <p:cNvPr id="5" name="Group 4">
            <a:extLst>
              <a:ext uri="{FF2B5EF4-FFF2-40B4-BE49-F238E27FC236}">
                <a16:creationId xmlns:a16="http://schemas.microsoft.com/office/drawing/2014/main" id="{266025AA-5208-430D-B1A3-8C7B114D1569}"/>
              </a:ext>
            </a:extLst>
          </p:cNvPr>
          <p:cNvGrpSpPr/>
          <p:nvPr/>
        </p:nvGrpSpPr>
        <p:grpSpPr>
          <a:xfrm>
            <a:off x="142962" y="957070"/>
            <a:ext cx="3306380" cy="5772130"/>
            <a:chOff x="142962" y="957070"/>
            <a:chExt cx="3306380" cy="5772130"/>
          </a:xfrm>
        </p:grpSpPr>
        <p:pic>
          <p:nvPicPr>
            <p:cNvPr id="34" name="Picture 33">
              <a:extLst>
                <a:ext uri="{FF2B5EF4-FFF2-40B4-BE49-F238E27FC236}">
                  <a16:creationId xmlns:a16="http://schemas.microsoft.com/office/drawing/2014/main" id="{4B2F0256-D96C-4978-8D7B-E7DD20786056}"/>
                </a:ext>
              </a:extLst>
            </p:cNvPr>
            <p:cNvPicPr>
              <a:picLocks noChangeAspect="1"/>
            </p:cNvPicPr>
            <p:nvPr/>
          </p:nvPicPr>
          <p:blipFill>
            <a:blip r:embed="rId5"/>
            <a:stretch>
              <a:fillRect/>
            </a:stretch>
          </p:blipFill>
          <p:spPr>
            <a:xfrm>
              <a:off x="142962" y="964524"/>
              <a:ext cx="3306380" cy="5764676"/>
            </a:xfrm>
            <a:prstGeom prst="rect">
              <a:avLst/>
            </a:prstGeom>
            <a:ln w="19050">
              <a:solidFill>
                <a:schemeClr val="tx1">
                  <a:lumMod val="65000"/>
                  <a:lumOff val="35000"/>
                </a:schemeClr>
              </a:solidFill>
            </a:ln>
          </p:spPr>
        </p:pic>
        <p:sp>
          <p:nvSpPr>
            <p:cNvPr id="3" name="Rectangle 2">
              <a:extLst>
                <a:ext uri="{FF2B5EF4-FFF2-40B4-BE49-F238E27FC236}">
                  <a16:creationId xmlns:a16="http://schemas.microsoft.com/office/drawing/2014/main" id="{DFEA49F1-2388-47D2-AA48-5C2B80309A3F}"/>
                </a:ext>
              </a:extLst>
            </p:cNvPr>
            <p:cNvSpPr/>
            <p:nvPr/>
          </p:nvSpPr>
          <p:spPr>
            <a:xfrm>
              <a:off x="1437428" y="1000285"/>
              <a:ext cx="941695" cy="27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3B40490-D56A-46F6-AA9B-22C04BBBEB5C}"/>
                </a:ext>
              </a:extLst>
            </p:cNvPr>
            <p:cNvSpPr txBox="1"/>
            <p:nvPr/>
          </p:nvSpPr>
          <p:spPr>
            <a:xfrm>
              <a:off x="1336003" y="957070"/>
              <a:ext cx="1144544" cy="400110"/>
            </a:xfrm>
            <a:prstGeom prst="rect">
              <a:avLst/>
            </a:prstGeom>
            <a:noFill/>
          </p:spPr>
          <p:txBody>
            <a:bodyPr wrap="none" lIns="0" tIns="0" rIns="0" bIns="0" rtlCol="0">
              <a:spAutoFit/>
            </a:bodyPr>
            <a:lstStyle/>
            <a:p>
              <a:r>
                <a:rPr lang="en-US" sz="2600" b="1" dirty="0"/>
                <a:t> VELMA </a:t>
              </a:r>
            </a:p>
          </p:txBody>
        </p:sp>
      </p:grpSp>
      <p:grpSp>
        <p:nvGrpSpPr>
          <p:cNvPr id="16" name="Group 15">
            <a:extLst>
              <a:ext uri="{FF2B5EF4-FFF2-40B4-BE49-F238E27FC236}">
                <a16:creationId xmlns:a16="http://schemas.microsoft.com/office/drawing/2014/main" id="{3D0832D0-DCF6-4887-A222-3BEB590F7C8E}"/>
              </a:ext>
            </a:extLst>
          </p:cNvPr>
          <p:cNvGrpSpPr/>
          <p:nvPr/>
        </p:nvGrpSpPr>
        <p:grpSpPr>
          <a:xfrm>
            <a:off x="2721105" y="615280"/>
            <a:ext cx="1534566" cy="1003961"/>
            <a:chOff x="2726856" y="615351"/>
            <a:chExt cx="1534566" cy="1003961"/>
          </a:xfrm>
        </p:grpSpPr>
        <p:sp>
          <p:nvSpPr>
            <p:cNvPr id="12" name="Arrow: Right 11">
              <a:extLst>
                <a:ext uri="{FF2B5EF4-FFF2-40B4-BE49-F238E27FC236}">
                  <a16:creationId xmlns:a16="http://schemas.microsoft.com/office/drawing/2014/main" id="{F6FCBBCF-D07E-4015-A732-1B9406F4D804}"/>
                </a:ext>
              </a:extLst>
            </p:cNvPr>
            <p:cNvSpPr/>
            <p:nvPr/>
          </p:nvSpPr>
          <p:spPr>
            <a:xfrm>
              <a:off x="2772864" y="615351"/>
              <a:ext cx="1488558" cy="1003961"/>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3C7526D-51D3-42A4-A85F-E48B102D440C}"/>
                </a:ext>
              </a:extLst>
            </p:cNvPr>
            <p:cNvSpPr txBox="1"/>
            <p:nvPr/>
          </p:nvSpPr>
          <p:spPr>
            <a:xfrm>
              <a:off x="2726856" y="847197"/>
              <a:ext cx="1388201" cy="523220"/>
            </a:xfrm>
            <a:prstGeom prst="rect">
              <a:avLst/>
            </a:prstGeom>
            <a:noFill/>
          </p:spPr>
          <p:txBody>
            <a:bodyPr wrap="none" rtlCol="0">
              <a:spAutoFit/>
            </a:bodyPr>
            <a:lstStyle/>
            <a:p>
              <a:pPr algn="ctr"/>
              <a:r>
                <a:rPr lang="en-US" sz="1400" dirty="0">
                  <a:solidFill>
                    <a:schemeClr val="bg1"/>
                  </a:solidFill>
                  <a:effectLst>
                    <a:outerShdw blurRad="38100" dist="38100" dir="2700000" algn="tl">
                      <a:srgbClr val="000000">
                        <a:alpha val="43137"/>
                      </a:srgbClr>
                    </a:outerShdw>
                  </a:effectLst>
                </a:rPr>
                <a:t>Freshwater,</a:t>
              </a:r>
            </a:p>
            <a:p>
              <a:pPr algn="ctr"/>
              <a:r>
                <a:rPr lang="en-US" sz="1400" dirty="0">
                  <a:solidFill>
                    <a:schemeClr val="bg1"/>
                  </a:solidFill>
                  <a:effectLst>
                    <a:outerShdw blurRad="38100" dist="38100" dir="2700000" algn="tl">
                      <a:srgbClr val="000000">
                        <a:alpha val="43137"/>
                      </a:srgbClr>
                    </a:outerShdw>
                  </a:effectLst>
                </a:rPr>
                <a:t>Nutrients, Toxics</a:t>
              </a:r>
            </a:p>
          </p:txBody>
        </p:sp>
      </p:grpSp>
      <p:grpSp>
        <p:nvGrpSpPr>
          <p:cNvPr id="18" name="Group 17">
            <a:extLst>
              <a:ext uri="{FF2B5EF4-FFF2-40B4-BE49-F238E27FC236}">
                <a16:creationId xmlns:a16="http://schemas.microsoft.com/office/drawing/2014/main" id="{A7D4B21F-CF1C-440C-BBB7-242637994F44}"/>
              </a:ext>
            </a:extLst>
          </p:cNvPr>
          <p:cNvGrpSpPr/>
          <p:nvPr/>
        </p:nvGrpSpPr>
        <p:grpSpPr>
          <a:xfrm>
            <a:off x="6733940" y="568133"/>
            <a:ext cx="1728697" cy="1051108"/>
            <a:chOff x="6799882" y="771768"/>
            <a:chExt cx="1606681" cy="1003960"/>
          </a:xfrm>
        </p:grpSpPr>
        <p:sp>
          <p:nvSpPr>
            <p:cNvPr id="20" name="Arrow: Right 19">
              <a:extLst>
                <a:ext uri="{FF2B5EF4-FFF2-40B4-BE49-F238E27FC236}">
                  <a16:creationId xmlns:a16="http://schemas.microsoft.com/office/drawing/2014/main" id="{A94E36DF-D8FF-4ECD-B1D3-B6A5BC4E3B21}"/>
                </a:ext>
              </a:extLst>
            </p:cNvPr>
            <p:cNvSpPr/>
            <p:nvPr/>
          </p:nvSpPr>
          <p:spPr>
            <a:xfrm>
              <a:off x="6853333" y="771768"/>
              <a:ext cx="1553230" cy="1003960"/>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B95C6B7-2E1F-4020-B45F-891E4A3D5EF4}"/>
                </a:ext>
              </a:extLst>
            </p:cNvPr>
            <p:cNvSpPr txBox="1"/>
            <p:nvPr/>
          </p:nvSpPr>
          <p:spPr>
            <a:xfrm>
              <a:off x="6799882" y="1022233"/>
              <a:ext cx="1553230" cy="499751"/>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Marine Nutrients, Toxics, Dissolved O</a:t>
              </a:r>
              <a:r>
                <a:rPr lang="en-US" sz="1400" baseline="-25000" dirty="0">
                  <a:solidFill>
                    <a:schemeClr val="bg1"/>
                  </a:solidFill>
                  <a:effectLst>
                    <a:outerShdw blurRad="38100" dist="38100" dir="2700000" algn="tl">
                      <a:srgbClr val="000000">
                        <a:alpha val="43137"/>
                      </a:srgbClr>
                    </a:outerShdw>
                  </a:effectLst>
                </a:rPr>
                <a:t>2</a:t>
              </a:r>
            </a:p>
          </p:txBody>
        </p:sp>
      </p:grpSp>
      <p:sp>
        <p:nvSpPr>
          <p:cNvPr id="17" name="TextBox 16">
            <a:extLst>
              <a:ext uri="{FF2B5EF4-FFF2-40B4-BE49-F238E27FC236}">
                <a16:creationId xmlns:a16="http://schemas.microsoft.com/office/drawing/2014/main" id="{03DA67DA-DFAB-4EC3-8B9A-C4D89155A5FF}"/>
              </a:ext>
            </a:extLst>
          </p:cNvPr>
          <p:cNvSpPr txBox="1"/>
          <p:nvPr/>
        </p:nvSpPr>
        <p:spPr>
          <a:xfrm>
            <a:off x="1482934" y="377949"/>
            <a:ext cx="9235798" cy="523220"/>
          </a:xfrm>
          <a:prstGeom prst="rect">
            <a:avLst/>
          </a:prstGeom>
          <a:noFill/>
        </p:spPr>
        <p:txBody>
          <a:bodyPr wrap="none" rtlCol="0">
            <a:spAutoFit/>
          </a:bodyPr>
          <a:lstStyle/>
          <a:p>
            <a:pPr algn="ctr"/>
            <a:r>
              <a:rPr lang="en-US" sz="2800" dirty="0">
                <a:solidFill>
                  <a:schemeClr val="accent1"/>
                </a:solidFill>
              </a:rPr>
              <a:t>Near-Term and Longer-Range Puget Sound Modeling Priorities</a:t>
            </a:r>
          </a:p>
        </p:txBody>
      </p:sp>
      <p:grpSp>
        <p:nvGrpSpPr>
          <p:cNvPr id="19" name="Group 18">
            <a:extLst>
              <a:ext uri="{FF2B5EF4-FFF2-40B4-BE49-F238E27FC236}">
                <a16:creationId xmlns:a16="http://schemas.microsoft.com/office/drawing/2014/main" id="{0F6B312A-8388-42BF-B12A-4966C18B0E27}"/>
              </a:ext>
            </a:extLst>
          </p:cNvPr>
          <p:cNvGrpSpPr/>
          <p:nvPr/>
        </p:nvGrpSpPr>
        <p:grpSpPr>
          <a:xfrm>
            <a:off x="0" y="0"/>
            <a:ext cx="12192000" cy="440626"/>
            <a:chOff x="0" y="0"/>
            <a:chExt cx="12192000" cy="440626"/>
          </a:xfrm>
        </p:grpSpPr>
        <p:sp>
          <p:nvSpPr>
            <p:cNvPr id="21" name="Rectangle 20">
              <a:extLst>
                <a:ext uri="{FF2B5EF4-FFF2-40B4-BE49-F238E27FC236}">
                  <a16:creationId xmlns:a16="http://schemas.microsoft.com/office/drawing/2014/main" id="{98FBCFAC-4D0C-4EF4-9922-E57CF9F23AB3}"/>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Rectangle: Top Corners Rounded 22">
              <a:extLst>
                <a:ext uri="{FF2B5EF4-FFF2-40B4-BE49-F238E27FC236}">
                  <a16:creationId xmlns:a16="http://schemas.microsoft.com/office/drawing/2014/main" id="{00FFF84B-C4C3-459C-A628-C3F6DFECE05B}"/>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4" name="Rectangle: Top Corners Rounded 23">
              <a:extLst>
                <a:ext uri="{FF2B5EF4-FFF2-40B4-BE49-F238E27FC236}">
                  <a16:creationId xmlns:a16="http://schemas.microsoft.com/office/drawing/2014/main" id="{C5FB2F6B-4D26-47EA-B659-42E2FA1D11CE}"/>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5" name="Rectangle: Top Corners Rounded 24">
              <a:extLst>
                <a:ext uri="{FF2B5EF4-FFF2-40B4-BE49-F238E27FC236}">
                  <a16:creationId xmlns:a16="http://schemas.microsoft.com/office/drawing/2014/main" id="{1FBFF3F7-DEAF-4389-9408-D385FDFE2648}"/>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6" name="Rectangle: Top Corners Rounded 25">
              <a:extLst>
                <a:ext uri="{FF2B5EF4-FFF2-40B4-BE49-F238E27FC236}">
                  <a16:creationId xmlns:a16="http://schemas.microsoft.com/office/drawing/2014/main" id="{7A84C585-A8EB-4C47-8610-A677A2526A30}"/>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7" name="Rectangle: Top Corners Rounded 26">
              <a:extLst>
                <a:ext uri="{FF2B5EF4-FFF2-40B4-BE49-F238E27FC236}">
                  <a16:creationId xmlns:a16="http://schemas.microsoft.com/office/drawing/2014/main" id="{1806C85D-8F60-4268-B035-72E283ACBB86}"/>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7" name="Slide Number Placeholder 6">
            <a:extLst>
              <a:ext uri="{FF2B5EF4-FFF2-40B4-BE49-F238E27FC236}">
                <a16:creationId xmlns:a16="http://schemas.microsoft.com/office/drawing/2014/main" id="{63F3C748-5382-4C7A-862F-A475E64B5A2B}"/>
              </a:ext>
            </a:extLst>
          </p:cNvPr>
          <p:cNvSpPr>
            <a:spLocks noGrp="1"/>
          </p:cNvSpPr>
          <p:nvPr>
            <p:ph type="sldNum" sz="quarter" idx="12"/>
          </p:nvPr>
        </p:nvSpPr>
        <p:spPr>
          <a:xfrm>
            <a:off x="-131955" y="6601831"/>
            <a:ext cx="399585" cy="365125"/>
          </a:xfrm>
        </p:spPr>
        <p:txBody>
          <a:bodyPr/>
          <a:lstStyle/>
          <a:p>
            <a:fld id="{86F9EFF2-DF63-40F5-BBEC-44A3FDA193BA}" type="slidenum">
              <a:rPr lang="en-US" smtClean="0">
                <a:solidFill>
                  <a:schemeClr val="tx1"/>
                </a:solidFill>
              </a:rPr>
              <a:t>42</a:t>
            </a:fld>
            <a:endParaRPr lang="en-US" dirty="0">
              <a:solidFill>
                <a:schemeClr val="tx1"/>
              </a:solidFill>
            </a:endParaRPr>
          </a:p>
        </p:txBody>
      </p:sp>
    </p:spTree>
    <p:extLst>
      <p:ext uri="{BB962C8B-B14F-4D97-AF65-F5344CB8AC3E}">
        <p14:creationId xmlns:p14="http://schemas.microsoft.com/office/powerpoint/2010/main" val="1373927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EF2900-6D41-45EE-AFCA-57F1415BD693}"/>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1FCB66B6-126A-4449-9041-5509C63C72DB}"/>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816B501-1DAB-45E4-AF92-327A8FA7401B}"/>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637856AF-45C2-4B02-9F57-5A02960F809B}"/>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387D9E28-FF66-4F12-8140-7E4C587D5231}"/>
                </a:ext>
              </a:extLst>
            </p:cNvPr>
            <p:cNvSpPr/>
            <p:nvPr/>
          </p:nvSpPr>
          <p:spPr>
            <a:xfrm>
              <a:off x="4309087" y="70538"/>
              <a:ext cx="2867503" cy="370088"/>
            </a:xfrm>
            <a:prstGeom prst="round2SameRect">
              <a:avLst/>
            </a:prstGeom>
            <a:solidFill>
              <a:srgbClr val="587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C995559B-06CB-4507-A7C3-4BD9330EBBB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AAAF933-4D4B-4330-B071-9CAAF7E58DAF}"/>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9" name="TextBox 8">
            <a:extLst>
              <a:ext uri="{FF2B5EF4-FFF2-40B4-BE49-F238E27FC236}">
                <a16:creationId xmlns:a16="http://schemas.microsoft.com/office/drawing/2014/main" id="{87F4831C-40FD-49FE-8938-43477FFF167F}"/>
              </a:ext>
            </a:extLst>
          </p:cNvPr>
          <p:cNvSpPr txBox="1"/>
          <p:nvPr/>
        </p:nvSpPr>
        <p:spPr>
          <a:xfrm>
            <a:off x="334537" y="2205144"/>
            <a:ext cx="11485756" cy="2677656"/>
          </a:xfrm>
          <a:prstGeom prst="rect">
            <a:avLst/>
          </a:prstGeom>
          <a:noFill/>
        </p:spPr>
        <p:txBody>
          <a:bodyPr wrap="square" rtlCol="0">
            <a:spAutoFit/>
          </a:bodyPr>
          <a:lstStyle/>
          <a:p>
            <a:pPr algn="ctr"/>
            <a:r>
              <a:rPr lang="en-US" sz="2400" dirty="0"/>
              <a:t>End </a:t>
            </a:r>
          </a:p>
          <a:p>
            <a:pPr algn="ctr"/>
            <a:r>
              <a:rPr lang="en-US" sz="2400" dirty="0"/>
              <a:t>Urban Stormwater Green Infrastructure (Region 10 RARE, SSWR 10.1.1)</a:t>
            </a:r>
          </a:p>
          <a:p>
            <a:pPr algn="ctr"/>
            <a:endParaRPr lang="en-US" sz="2400" dirty="0"/>
          </a:p>
          <a:p>
            <a:pPr algn="ctr"/>
            <a:r>
              <a:rPr lang="en-US" sz="2400" dirty="0"/>
              <a:t>Begin </a:t>
            </a:r>
          </a:p>
          <a:p>
            <a:pPr algn="ctr"/>
            <a:r>
              <a:rPr lang="en-US" sz="2400" dirty="0">
                <a:solidFill>
                  <a:schemeClr val="tx1">
                    <a:lumMod val="75000"/>
                    <a:lumOff val="25000"/>
                  </a:schemeClr>
                </a:solidFill>
              </a:rPr>
              <a:t>R2R2R Community Benefits (</a:t>
            </a:r>
            <a:r>
              <a:rPr lang="en-US" sz="24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SHC 9.3.5)</a:t>
            </a:r>
            <a:endParaRPr lang="en-US" sz="2400" dirty="0"/>
          </a:p>
          <a:p>
            <a:pPr algn="ctr"/>
            <a:endParaRPr lang="en-US" sz="2400" dirty="0"/>
          </a:p>
          <a:p>
            <a:pPr algn="ctr"/>
            <a:endParaRPr lang="en-US" sz="2400" dirty="0"/>
          </a:p>
        </p:txBody>
      </p:sp>
      <p:cxnSp>
        <p:nvCxnSpPr>
          <p:cNvPr id="10" name="Straight Arrow Connector 9">
            <a:extLst>
              <a:ext uri="{FF2B5EF4-FFF2-40B4-BE49-F238E27FC236}">
                <a16:creationId xmlns:a16="http://schemas.microsoft.com/office/drawing/2014/main" id="{567DF3A9-C214-452F-91FC-C7FCC46F7EAF}"/>
              </a:ext>
            </a:extLst>
          </p:cNvPr>
          <p:cNvCxnSpPr/>
          <p:nvPr/>
        </p:nvCxnSpPr>
        <p:spPr>
          <a:xfrm>
            <a:off x="9199968" y="253747"/>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F77F770-1F41-4479-8390-1357A3BF2D76}"/>
              </a:ext>
            </a:extLst>
          </p:cNvPr>
          <p:cNvSpPr>
            <a:spLocks noGrp="1"/>
          </p:cNvSpPr>
          <p:nvPr>
            <p:ph type="sldNum" sz="quarter" idx="12"/>
          </p:nvPr>
        </p:nvSpPr>
        <p:spPr/>
        <p:txBody>
          <a:bodyPr/>
          <a:lstStyle/>
          <a:p>
            <a:fld id="{86F9EFF2-DF63-40F5-BBEC-44A3FDA193BA}" type="slidenum">
              <a:rPr lang="en-US" smtClean="0">
                <a:solidFill>
                  <a:schemeClr val="tx1"/>
                </a:solidFill>
              </a:rPr>
              <a:t>43</a:t>
            </a:fld>
            <a:endParaRPr lang="en-US" dirty="0">
              <a:solidFill>
                <a:schemeClr val="tx1"/>
              </a:solidFill>
            </a:endParaRPr>
          </a:p>
        </p:txBody>
      </p:sp>
    </p:spTree>
    <p:extLst>
      <p:ext uri="{BB962C8B-B14F-4D97-AF65-F5344CB8AC3E}">
        <p14:creationId xmlns:p14="http://schemas.microsoft.com/office/powerpoint/2010/main" val="2437052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058D048-C004-40E3-B007-CBD71C568775}"/>
              </a:ext>
            </a:extLst>
          </p:cNvPr>
          <p:cNvGrpSpPr/>
          <p:nvPr/>
        </p:nvGrpSpPr>
        <p:grpSpPr>
          <a:xfrm>
            <a:off x="-25058" y="-1"/>
            <a:ext cx="4702629" cy="6858000"/>
            <a:chOff x="-25058" y="-1"/>
            <a:chExt cx="4702629" cy="6858000"/>
          </a:xfrm>
        </p:grpSpPr>
        <p:sp>
          <p:nvSpPr>
            <p:cNvPr id="28" name="Rectangle 27">
              <a:extLst>
                <a:ext uri="{FF2B5EF4-FFF2-40B4-BE49-F238E27FC236}">
                  <a16:creationId xmlns:a16="http://schemas.microsoft.com/office/drawing/2014/main" id="{58A1651C-B768-4E9B-84A8-67812FD552EE}"/>
                </a:ext>
              </a:extLst>
            </p:cNvPr>
            <p:cNvSpPr/>
            <p:nvPr/>
          </p:nvSpPr>
          <p:spPr>
            <a:xfrm>
              <a:off x="-25058" y="-1"/>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96AEE040-EEA8-4EC3-91C3-9152229D7608}"/>
                </a:ext>
              </a:extLst>
            </p:cNvPr>
            <p:cNvCxnSpPr>
              <a:cxnSpLocks/>
            </p:cNvCxnSpPr>
            <p:nvPr/>
          </p:nvCxnSpPr>
          <p:spPr>
            <a:xfrm>
              <a:off x="-25058" y="2456095"/>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9E9D48F-487B-4CAD-B39F-99EED10FEEA6}"/>
                </a:ext>
              </a:extLst>
            </p:cNvPr>
            <p:cNvSpPr/>
            <p:nvPr/>
          </p:nvSpPr>
          <p:spPr>
            <a:xfrm>
              <a:off x="149293" y="2499746"/>
              <a:ext cx="4450747" cy="4339650"/>
            </a:xfrm>
            <a:prstGeom prst="rect">
              <a:avLst/>
            </a:prstGeom>
          </p:spPr>
          <p:txBody>
            <a:bodyPr wrap="square">
              <a:spAutoFit/>
            </a:bodyPr>
            <a:lstStyle/>
            <a:p>
              <a:pPr marL="285750" lvl="0" indent="-285750">
                <a:buClr>
                  <a:schemeClr val="bg1"/>
                </a:buClr>
                <a:buFont typeface="Arial" panose="020B0604020202020204" pitchFamily="34" charset="0"/>
                <a:buChar char="•"/>
              </a:pPr>
              <a:r>
                <a:rPr lang="en-US" sz="2000" dirty="0">
                  <a:solidFill>
                    <a:srgbClr val="FFFF00"/>
                  </a:solidFill>
                </a:rPr>
                <a:t>Goal: </a:t>
              </a:r>
              <a:r>
                <a:rPr lang="en-US" dirty="0">
                  <a:solidFill>
                    <a:schemeClr val="bg1"/>
                  </a:solidFill>
                </a:rPr>
                <a:t>use contrasting urban-estuarine ecosystems to broadly demonstrate watershed-scale strategies for determining where and how to implement contaminated site remediation and restoration practices to revitalize (R2R2R) community land-water assets and human health and well-being. </a:t>
              </a:r>
            </a:p>
            <a:p>
              <a:pPr marL="342900" lvl="0" indent="-342900">
                <a:spcBef>
                  <a:spcPts val="1200"/>
                </a:spcBef>
                <a:buClr>
                  <a:schemeClr val="bg1"/>
                </a:buClr>
                <a:buFont typeface="Arial" panose="020B0604020202020204" pitchFamily="34" charset="0"/>
                <a:buChar char="•"/>
              </a:pPr>
              <a:r>
                <a:rPr lang="en-US" sz="2000" dirty="0">
                  <a:solidFill>
                    <a:srgbClr val="FFFF00"/>
                  </a:solidFill>
                </a:rPr>
                <a:t>Demonstration sites: </a:t>
              </a:r>
              <a:r>
                <a:rPr lang="en-US" dirty="0">
                  <a:solidFill>
                    <a:schemeClr val="bg1"/>
                  </a:solidFill>
                </a:rPr>
                <a:t>contaminant and health-impacted communities across three estuaries of national concern – </a:t>
              </a:r>
            </a:p>
            <a:p>
              <a:pPr marL="690563" lvl="1" indent="-342900">
                <a:spcBef>
                  <a:spcPts val="400"/>
                </a:spcBef>
                <a:buFont typeface="Arial" panose="020B0604020202020204" pitchFamily="34" charset="0"/>
                <a:buChar char="•"/>
              </a:pPr>
              <a:r>
                <a:rPr lang="en-US" dirty="0">
                  <a:solidFill>
                    <a:srgbClr val="FFFF00"/>
                  </a:solidFill>
                </a:rPr>
                <a:t>Great Lakes communities</a:t>
              </a:r>
              <a:endParaRPr lang="en-US" sz="1600" dirty="0">
                <a:solidFill>
                  <a:srgbClr val="FFFF00"/>
                </a:solidFill>
              </a:endParaRPr>
            </a:p>
            <a:p>
              <a:pPr marL="690563" lvl="1" indent="-342900">
                <a:spcBef>
                  <a:spcPts val="400"/>
                </a:spcBef>
                <a:buFont typeface="Arial" panose="020B0604020202020204" pitchFamily="34" charset="0"/>
                <a:buChar char="•"/>
              </a:pPr>
              <a:r>
                <a:rPr lang="en-US" dirty="0">
                  <a:solidFill>
                    <a:srgbClr val="FFFF00"/>
                  </a:solidFill>
                </a:rPr>
                <a:t>Puget Sound communities</a:t>
              </a:r>
            </a:p>
            <a:p>
              <a:pPr marL="690563" lvl="1" indent="-342900">
                <a:spcBef>
                  <a:spcPts val="400"/>
                </a:spcBef>
                <a:buFont typeface="Arial" panose="020B0604020202020204" pitchFamily="34" charset="0"/>
                <a:buChar char="•"/>
              </a:pPr>
              <a:r>
                <a:rPr lang="en-US" dirty="0">
                  <a:solidFill>
                    <a:srgbClr val="FFFF00"/>
                  </a:solidFill>
                </a:rPr>
                <a:t>San Juan Bay, Puerto Rico</a:t>
              </a:r>
            </a:p>
          </p:txBody>
        </p:sp>
        <p:sp>
          <p:nvSpPr>
            <p:cNvPr id="31" name="TextBox 30">
              <a:extLst>
                <a:ext uri="{FF2B5EF4-FFF2-40B4-BE49-F238E27FC236}">
                  <a16:creationId xmlns:a16="http://schemas.microsoft.com/office/drawing/2014/main" id="{F56F0DFD-95C3-4E0D-BE43-BCC0D6BADFBB}"/>
                </a:ext>
              </a:extLst>
            </p:cNvPr>
            <p:cNvSpPr txBox="1"/>
            <p:nvPr/>
          </p:nvSpPr>
          <p:spPr>
            <a:xfrm>
              <a:off x="201415" y="469435"/>
              <a:ext cx="4370587" cy="1938992"/>
            </a:xfrm>
            <a:prstGeom prst="rect">
              <a:avLst/>
            </a:prstGeom>
            <a:noFill/>
          </p:spPr>
          <p:txBody>
            <a:bodyPr wrap="square" rtlCol="0">
              <a:spAutoFit/>
            </a:bodyPr>
            <a:lstStyle/>
            <a:p>
              <a:pPr>
                <a:spcBef>
                  <a:spcPts val="1200"/>
                </a:spcBef>
              </a:pPr>
              <a:r>
                <a:rPr lang="en-US" sz="2000" dirty="0">
                  <a:solidFill>
                    <a:srgbClr val="FFFF00"/>
                  </a:solidFill>
                </a:rPr>
                <a:t>SHC Project 9.3.5 (FY20-22)</a:t>
              </a:r>
            </a:p>
            <a:p>
              <a:r>
                <a:rPr lang="en-US" sz="2000" dirty="0">
                  <a:solidFill>
                    <a:schemeClr val="bg1"/>
                  </a:solidFill>
                </a:rPr>
                <a:t>Where to work? Development of remediation and restoration strategies  to revitalize community health and well-being in contrasting urban-estuarine ecosystems </a:t>
              </a:r>
            </a:p>
          </p:txBody>
        </p:sp>
      </p:grpSp>
      <p:grpSp>
        <p:nvGrpSpPr>
          <p:cNvPr id="10" name="Group 9">
            <a:extLst>
              <a:ext uri="{FF2B5EF4-FFF2-40B4-BE49-F238E27FC236}">
                <a16:creationId xmlns:a16="http://schemas.microsoft.com/office/drawing/2014/main" id="{D6AF686C-7EF9-42A9-AC19-9E11B2C69A2D}"/>
              </a:ext>
            </a:extLst>
          </p:cNvPr>
          <p:cNvGrpSpPr/>
          <p:nvPr/>
        </p:nvGrpSpPr>
        <p:grpSpPr>
          <a:xfrm>
            <a:off x="0" y="0"/>
            <a:ext cx="12192000" cy="440626"/>
            <a:chOff x="0" y="0"/>
            <a:chExt cx="12192000" cy="440626"/>
          </a:xfrm>
        </p:grpSpPr>
        <p:sp>
          <p:nvSpPr>
            <p:cNvPr id="20" name="Rectangle 19">
              <a:extLst>
                <a:ext uri="{FF2B5EF4-FFF2-40B4-BE49-F238E27FC236}">
                  <a16:creationId xmlns:a16="http://schemas.microsoft.com/office/drawing/2014/main" id="{A6698DA6-0D14-4994-9CC3-42EAE081C2A9}"/>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ectangle: Top Corners Rounded 20">
              <a:extLst>
                <a:ext uri="{FF2B5EF4-FFF2-40B4-BE49-F238E27FC236}">
                  <a16:creationId xmlns:a16="http://schemas.microsoft.com/office/drawing/2014/main" id="{766ADB8E-39D3-4C54-8BED-4A8A94C504DA}"/>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2" name="Rectangle: Top Corners Rounded 21">
              <a:extLst>
                <a:ext uri="{FF2B5EF4-FFF2-40B4-BE49-F238E27FC236}">
                  <a16:creationId xmlns:a16="http://schemas.microsoft.com/office/drawing/2014/main" id="{E1961802-8197-47FC-AC23-E289E695DC5E}"/>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3" name="Rectangle: Top Corners Rounded 22">
              <a:extLst>
                <a:ext uri="{FF2B5EF4-FFF2-40B4-BE49-F238E27FC236}">
                  <a16:creationId xmlns:a16="http://schemas.microsoft.com/office/drawing/2014/main" id="{40C1B78C-8CF3-4C17-897B-248E20E116D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4" name="Rectangle: Top Corners Rounded 23">
              <a:extLst>
                <a:ext uri="{FF2B5EF4-FFF2-40B4-BE49-F238E27FC236}">
                  <a16:creationId xmlns:a16="http://schemas.microsoft.com/office/drawing/2014/main" id="{AE02291F-519E-4D40-BC15-6BA27EABA995}"/>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5" name="Rectangle: Top Corners Rounded 24">
              <a:extLst>
                <a:ext uri="{FF2B5EF4-FFF2-40B4-BE49-F238E27FC236}">
                  <a16:creationId xmlns:a16="http://schemas.microsoft.com/office/drawing/2014/main" id="{3DC39536-C150-42E2-92E9-4F31CB512ECF}"/>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 name="Slide Number Placeholder 2">
            <a:extLst>
              <a:ext uri="{FF2B5EF4-FFF2-40B4-BE49-F238E27FC236}">
                <a16:creationId xmlns:a16="http://schemas.microsoft.com/office/drawing/2014/main" id="{6497C676-A112-478C-BB88-F7F9A309EB2D}"/>
              </a:ext>
            </a:extLst>
          </p:cNvPr>
          <p:cNvSpPr>
            <a:spLocks noGrp="1"/>
          </p:cNvSpPr>
          <p:nvPr>
            <p:ph type="sldNum" sz="quarter" idx="12"/>
          </p:nvPr>
        </p:nvSpPr>
        <p:spPr/>
        <p:txBody>
          <a:bodyPr/>
          <a:lstStyle/>
          <a:p>
            <a:fld id="{86F9EFF2-DF63-40F5-BBEC-44A3FDA193BA}" type="slidenum">
              <a:rPr lang="en-US" smtClean="0">
                <a:solidFill>
                  <a:schemeClr val="bg1"/>
                </a:solidFill>
              </a:rPr>
              <a:t>44</a:t>
            </a:fld>
            <a:endParaRPr lang="en-US" dirty="0">
              <a:solidFill>
                <a:schemeClr val="bg1"/>
              </a:solidFill>
            </a:endParaRPr>
          </a:p>
        </p:txBody>
      </p:sp>
      <p:grpSp>
        <p:nvGrpSpPr>
          <p:cNvPr id="4" name="Group 3">
            <a:extLst>
              <a:ext uri="{FF2B5EF4-FFF2-40B4-BE49-F238E27FC236}">
                <a16:creationId xmlns:a16="http://schemas.microsoft.com/office/drawing/2014/main" id="{CFA7E311-4E5D-4F30-9A60-FFA7DB6BF34A}"/>
              </a:ext>
            </a:extLst>
          </p:cNvPr>
          <p:cNvGrpSpPr/>
          <p:nvPr/>
        </p:nvGrpSpPr>
        <p:grpSpPr>
          <a:xfrm>
            <a:off x="4866453" y="576218"/>
            <a:ext cx="7123394" cy="6183251"/>
            <a:chOff x="4866453" y="576218"/>
            <a:chExt cx="7123394" cy="6183251"/>
          </a:xfrm>
        </p:grpSpPr>
        <p:pic>
          <p:nvPicPr>
            <p:cNvPr id="7" name="Picture 6">
              <a:extLst>
                <a:ext uri="{FF2B5EF4-FFF2-40B4-BE49-F238E27FC236}">
                  <a16:creationId xmlns:a16="http://schemas.microsoft.com/office/drawing/2014/main" id="{D5D20AFD-C481-4C1B-B67A-81506E88AAD2}"/>
                </a:ext>
              </a:extLst>
            </p:cNvPr>
            <p:cNvPicPr>
              <a:picLocks noChangeAspect="1"/>
            </p:cNvPicPr>
            <p:nvPr/>
          </p:nvPicPr>
          <p:blipFill>
            <a:blip r:embed="rId2"/>
            <a:stretch>
              <a:fillRect/>
            </a:stretch>
          </p:blipFill>
          <p:spPr>
            <a:xfrm>
              <a:off x="4866453" y="576218"/>
              <a:ext cx="7123394" cy="6183251"/>
            </a:xfrm>
            <a:prstGeom prst="rect">
              <a:avLst/>
            </a:prstGeom>
          </p:spPr>
        </p:pic>
        <p:sp>
          <p:nvSpPr>
            <p:cNvPr id="2" name="TextBox 1">
              <a:extLst>
                <a:ext uri="{FF2B5EF4-FFF2-40B4-BE49-F238E27FC236}">
                  <a16:creationId xmlns:a16="http://schemas.microsoft.com/office/drawing/2014/main" id="{9CCF701F-3A8D-45BC-A026-349D7103ECBD}"/>
                </a:ext>
              </a:extLst>
            </p:cNvPr>
            <p:cNvSpPr txBox="1"/>
            <p:nvPr/>
          </p:nvSpPr>
          <p:spPr>
            <a:xfrm>
              <a:off x="6350274" y="1959427"/>
              <a:ext cx="1759392" cy="677108"/>
            </a:xfrm>
            <a:prstGeom prst="rect">
              <a:avLst/>
            </a:prstGeom>
            <a:solidFill>
              <a:schemeClr val="bg1"/>
            </a:solidFill>
          </p:spPr>
          <p:txBody>
            <a:bodyPr wrap="none" rtlCol="0">
              <a:spAutoFit/>
            </a:bodyPr>
            <a:lstStyle/>
            <a:p>
              <a:r>
                <a:rPr lang="en-US" sz="2400" dirty="0"/>
                <a:t>Puget Sound</a:t>
              </a:r>
            </a:p>
            <a:p>
              <a:pPr algn="ctr"/>
              <a:r>
                <a:rPr lang="en-US" sz="1400" dirty="0"/>
                <a:t>McKane et al.</a:t>
              </a:r>
            </a:p>
          </p:txBody>
        </p:sp>
        <p:sp>
          <p:nvSpPr>
            <p:cNvPr id="17" name="TextBox 16">
              <a:extLst>
                <a:ext uri="{FF2B5EF4-FFF2-40B4-BE49-F238E27FC236}">
                  <a16:creationId xmlns:a16="http://schemas.microsoft.com/office/drawing/2014/main" id="{7996D542-A143-4EB6-80C2-0EB4E630357D}"/>
                </a:ext>
              </a:extLst>
            </p:cNvPr>
            <p:cNvSpPr txBox="1"/>
            <p:nvPr/>
          </p:nvSpPr>
          <p:spPr>
            <a:xfrm>
              <a:off x="9505223" y="2023218"/>
              <a:ext cx="1632948" cy="677108"/>
            </a:xfrm>
            <a:prstGeom prst="rect">
              <a:avLst/>
            </a:prstGeom>
            <a:solidFill>
              <a:schemeClr val="bg1"/>
            </a:solidFill>
          </p:spPr>
          <p:txBody>
            <a:bodyPr wrap="none" rtlCol="0">
              <a:spAutoFit/>
            </a:bodyPr>
            <a:lstStyle/>
            <a:p>
              <a:r>
                <a:rPr lang="en-US" sz="2400" dirty="0"/>
                <a:t>Great Lakes</a:t>
              </a:r>
            </a:p>
            <a:p>
              <a:pPr algn="ctr"/>
              <a:r>
                <a:rPr lang="en-US" sz="1400" dirty="0"/>
                <a:t>Hoffman et al.</a:t>
              </a:r>
            </a:p>
          </p:txBody>
        </p:sp>
        <p:sp>
          <p:nvSpPr>
            <p:cNvPr id="18" name="TextBox 17">
              <a:extLst>
                <a:ext uri="{FF2B5EF4-FFF2-40B4-BE49-F238E27FC236}">
                  <a16:creationId xmlns:a16="http://schemas.microsoft.com/office/drawing/2014/main" id="{9C853FFD-5FF1-4642-8160-6DBE663CFBA5}"/>
                </a:ext>
              </a:extLst>
            </p:cNvPr>
            <p:cNvSpPr txBox="1"/>
            <p:nvPr/>
          </p:nvSpPr>
          <p:spPr>
            <a:xfrm>
              <a:off x="8596752" y="4582916"/>
              <a:ext cx="1818255" cy="677108"/>
            </a:xfrm>
            <a:prstGeom prst="rect">
              <a:avLst/>
            </a:prstGeom>
            <a:solidFill>
              <a:schemeClr val="bg1"/>
            </a:solidFill>
          </p:spPr>
          <p:txBody>
            <a:bodyPr wrap="none" rtlCol="0">
              <a:spAutoFit/>
            </a:bodyPr>
            <a:lstStyle/>
            <a:p>
              <a:r>
                <a:rPr lang="en-US" sz="2400" dirty="0"/>
                <a:t>San Juan Bay</a:t>
              </a:r>
            </a:p>
            <a:p>
              <a:pPr algn="ctr"/>
              <a:r>
                <a:rPr lang="pl-PL" sz="1400" dirty="0"/>
                <a:t>Oczkowski</a:t>
              </a:r>
              <a:r>
                <a:rPr lang="en-US" sz="1400" dirty="0"/>
                <a:t> et al.</a:t>
              </a:r>
            </a:p>
          </p:txBody>
        </p:sp>
      </p:grpSp>
    </p:spTree>
    <p:extLst>
      <p:ext uri="{BB962C8B-B14F-4D97-AF65-F5344CB8AC3E}">
        <p14:creationId xmlns:p14="http://schemas.microsoft.com/office/powerpoint/2010/main" val="1333270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EA78CD-FF29-4360-8C85-7A6C8518721E}"/>
              </a:ext>
            </a:extLst>
          </p:cNvPr>
          <p:cNvSpPr/>
          <p:nvPr/>
        </p:nvSpPr>
        <p:spPr>
          <a:xfrm>
            <a:off x="4702629" y="23082"/>
            <a:ext cx="7489371" cy="6811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CF49FF7-605F-4C44-8ED5-9FABB95B27BE}"/>
              </a:ext>
            </a:extLst>
          </p:cNvPr>
          <p:cNvSpPr/>
          <p:nvPr/>
        </p:nvSpPr>
        <p:spPr>
          <a:xfrm>
            <a:off x="-2" y="4420"/>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C11C2D68-D8DD-40BA-965B-5E764B9B22F5}"/>
              </a:ext>
            </a:extLst>
          </p:cNvPr>
          <p:cNvCxnSpPr>
            <a:cxnSpLocks/>
          </p:cNvCxnSpPr>
          <p:nvPr/>
        </p:nvCxnSpPr>
        <p:spPr>
          <a:xfrm>
            <a:off x="-2" y="1256856"/>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1D10F66-D420-46C9-A986-9E4BCFC969C9}"/>
              </a:ext>
            </a:extLst>
          </p:cNvPr>
          <p:cNvSpPr/>
          <p:nvPr/>
        </p:nvSpPr>
        <p:spPr>
          <a:xfrm>
            <a:off x="9661" y="1324938"/>
            <a:ext cx="4683540" cy="5457904"/>
          </a:xfrm>
          <a:prstGeom prst="rect">
            <a:avLst/>
          </a:prstGeom>
        </p:spPr>
        <p:txBody>
          <a:bodyPr wrap="square">
            <a:spAutoFit/>
          </a:bodyPr>
          <a:lstStyle/>
          <a:p>
            <a:pPr marL="342900" lvl="0" indent="-342900">
              <a:buClr>
                <a:schemeClr val="bg1"/>
              </a:buClr>
              <a:buFont typeface="Wingdings" panose="05000000000000000000" pitchFamily="2" charset="2"/>
              <a:buChar char="v"/>
            </a:pPr>
            <a:r>
              <a:rPr lang="en-US" sz="2000" dirty="0">
                <a:solidFill>
                  <a:srgbClr val="FFFF00"/>
                </a:solidFill>
              </a:rPr>
              <a:t>Challenges</a:t>
            </a:r>
          </a:p>
          <a:p>
            <a:pPr marL="569913" lvl="1" indent="-222250">
              <a:buFont typeface="Wingdings" panose="05000000000000000000" pitchFamily="2" charset="2"/>
              <a:buChar char="§"/>
            </a:pPr>
            <a:r>
              <a:rPr lang="en-US" sz="1700" dirty="0">
                <a:solidFill>
                  <a:schemeClr val="bg1"/>
                </a:solidFill>
              </a:rPr>
              <a:t>Local, state, tribal and federal partners need tools &amp; information for reducing contaminant loads in urban stormwater draining to streams and Puget Sound</a:t>
            </a:r>
          </a:p>
          <a:p>
            <a:pPr marL="569913" lvl="1" indent="-222250">
              <a:spcBef>
                <a:spcPts val="400"/>
              </a:spcBef>
              <a:buFont typeface="Wingdings" panose="05000000000000000000" pitchFamily="2" charset="2"/>
              <a:buChar char="§"/>
            </a:pPr>
            <a:r>
              <a:rPr lang="en-US" sz="1700" dirty="0">
                <a:solidFill>
                  <a:schemeClr val="bg1"/>
                </a:solidFill>
              </a:rPr>
              <a:t>Quantify link between ecological condition (toxics in fish) and human health</a:t>
            </a:r>
          </a:p>
          <a:p>
            <a:pPr marL="342900" indent="-342900">
              <a:spcBef>
                <a:spcPts val="400"/>
              </a:spcBef>
              <a:buClr>
                <a:schemeClr val="bg1"/>
              </a:buClr>
              <a:buFont typeface="Wingdings" panose="05000000000000000000" pitchFamily="2" charset="2"/>
              <a:buChar char="v"/>
            </a:pPr>
            <a:r>
              <a:rPr lang="en-US" sz="2000" dirty="0">
                <a:solidFill>
                  <a:srgbClr val="FFFF00"/>
                </a:solidFill>
              </a:rPr>
              <a:t>Strategy for addressing challenges </a:t>
            </a:r>
          </a:p>
          <a:p>
            <a:pPr marL="569913" lvl="1" indent="-225425">
              <a:buFont typeface="Wingdings" panose="05000000000000000000" pitchFamily="2" charset="2"/>
              <a:buChar char="§"/>
            </a:pPr>
            <a:r>
              <a:rPr lang="en-US" sz="1700" dirty="0">
                <a:solidFill>
                  <a:schemeClr val="bg1"/>
                </a:solidFill>
              </a:rPr>
              <a:t>Use ORD’s VELMA and Aquatox models to identify green and gray infrastructure best practices for stormwater cleanup</a:t>
            </a:r>
          </a:p>
          <a:p>
            <a:pPr marL="569913" lvl="1" indent="-225425">
              <a:spcBef>
                <a:spcPts val="400"/>
              </a:spcBef>
              <a:buFont typeface="Wingdings" panose="05000000000000000000" pitchFamily="2" charset="2"/>
              <a:buChar char="§"/>
            </a:pPr>
            <a:r>
              <a:rPr lang="en-US" sz="1700" dirty="0">
                <a:solidFill>
                  <a:schemeClr val="bg1"/>
                </a:solidFill>
              </a:rPr>
              <a:t>Provide partners practical science-based guidance for implementing stormwater GI</a:t>
            </a:r>
          </a:p>
          <a:p>
            <a:pPr marL="342900" lvl="1" indent="-342900">
              <a:spcBef>
                <a:spcPts val="400"/>
              </a:spcBef>
              <a:buClr>
                <a:schemeClr val="bg1"/>
              </a:buClr>
              <a:buFont typeface="Wingdings" panose="05000000000000000000" pitchFamily="2" charset="2"/>
              <a:buChar char="v"/>
            </a:pPr>
            <a:r>
              <a:rPr lang="en-US" sz="2000" dirty="0">
                <a:solidFill>
                  <a:srgbClr val="FFFF00"/>
                </a:solidFill>
              </a:rPr>
              <a:t>Near-term goals</a:t>
            </a:r>
          </a:p>
          <a:p>
            <a:pPr marL="569913" lvl="1" indent="-225425">
              <a:buClr>
                <a:schemeClr val="bg1"/>
              </a:buClr>
              <a:buFont typeface="Wingdings" panose="05000000000000000000" pitchFamily="2" charset="2"/>
              <a:buChar char="§"/>
            </a:pPr>
            <a:r>
              <a:rPr lang="en-US" sz="1700" dirty="0">
                <a:solidFill>
                  <a:schemeClr val="bg1"/>
                </a:solidFill>
              </a:rPr>
              <a:t>Develop VELMA GI modeling demos for Seattle area communities and partners </a:t>
            </a:r>
          </a:p>
          <a:p>
            <a:pPr marL="569913" lvl="1" indent="-225425">
              <a:spcBef>
                <a:spcPts val="400"/>
              </a:spcBef>
              <a:buClr>
                <a:schemeClr val="bg1"/>
              </a:buClr>
              <a:buFont typeface="Wingdings" panose="05000000000000000000" pitchFamily="2" charset="2"/>
              <a:buChar char="§"/>
            </a:pPr>
            <a:r>
              <a:rPr lang="en-US" sz="1700" dirty="0">
                <a:solidFill>
                  <a:schemeClr val="bg1"/>
                </a:solidFill>
              </a:rPr>
              <a:t>Begin partner/community outreach workshops using structured decision making using </a:t>
            </a:r>
            <a:r>
              <a:rPr lang="en-US" sz="1700" dirty="0">
                <a:solidFill>
                  <a:srgbClr val="FFFF00"/>
                </a:solidFill>
                <a:hlinkClick r:id="rId2">
                  <a:extLst>
                    <a:ext uri="{A12FA001-AC4F-418D-AE19-62706E023703}">
                      <ahyp:hlinkClr xmlns:ahyp="http://schemas.microsoft.com/office/drawing/2018/hyperlinkcolor" val="tx"/>
                    </a:ext>
                  </a:extLst>
                </a:hlinkClick>
              </a:rPr>
              <a:t>DASEES</a:t>
            </a:r>
            <a:r>
              <a:rPr lang="en-US" sz="1700" dirty="0">
                <a:solidFill>
                  <a:srgbClr val="FFFF00"/>
                </a:solidFill>
              </a:rPr>
              <a:t> </a:t>
            </a:r>
            <a:r>
              <a:rPr lang="en-US" sz="1700" dirty="0">
                <a:solidFill>
                  <a:schemeClr val="bg1"/>
                </a:solidFill>
              </a:rPr>
              <a:t>(with B. Dyson and T. Canfield)</a:t>
            </a:r>
          </a:p>
        </p:txBody>
      </p:sp>
      <p:sp>
        <p:nvSpPr>
          <p:cNvPr id="32" name="TextBox 31">
            <a:extLst>
              <a:ext uri="{FF2B5EF4-FFF2-40B4-BE49-F238E27FC236}">
                <a16:creationId xmlns:a16="http://schemas.microsoft.com/office/drawing/2014/main" id="{182D307A-236B-4BDA-81F4-C6D3F102CCF0}"/>
              </a:ext>
            </a:extLst>
          </p:cNvPr>
          <p:cNvSpPr txBox="1"/>
          <p:nvPr/>
        </p:nvSpPr>
        <p:spPr>
          <a:xfrm>
            <a:off x="161154" y="455191"/>
            <a:ext cx="4448163" cy="784830"/>
          </a:xfrm>
          <a:prstGeom prst="rect">
            <a:avLst/>
          </a:prstGeom>
          <a:noFill/>
        </p:spPr>
        <p:txBody>
          <a:bodyPr wrap="square" rtlCol="0">
            <a:spAutoFit/>
          </a:bodyPr>
          <a:lstStyle/>
          <a:p>
            <a:pPr>
              <a:spcBef>
                <a:spcPts val="1200"/>
              </a:spcBef>
            </a:pPr>
            <a:r>
              <a:rPr lang="en-US" sz="2000" dirty="0">
                <a:solidFill>
                  <a:srgbClr val="FFFF00"/>
                </a:solidFill>
              </a:rPr>
              <a:t>SHC Project 9.3.5</a:t>
            </a:r>
          </a:p>
          <a:p>
            <a:pPr>
              <a:spcBef>
                <a:spcPts val="600"/>
              </a:spcBef>
            </a:pPr>
            <a:r>
              <a:rPr lang="en-US" sz="2000" b="1" dirty="0">
                <a:solidFill>
                  <a:schemeClr val="bg1"/>
                </a:solidFill>
              </a:rPr>
              <a:t>Puget Sound R2R2R Demonstration Site</a:t>
            </a:r>
          </a:p>
        </p:txBody>
      </p:sp>
      <p:pic>
        <p:nvPicPr>
          <p:cNvPr id="9" name="Picture 8">
            <a:extLst>
              <a:ext uri="{FF2B5EF4-FFF2-40B4-BE49-F238E27FC236}">
                <a16:creationId xmlns:a16="http://schemas.microsoft.com/office/drawing/2014/main" id="{76E6E727-71AB-4799-B8E7-C6060A8EF837}"/>
              </a:ext>
            </a:extLst>
          </p:cNvPr>
          <p:cNvPicPr>
            <a:picLocks noChangeAspect="1"/>
          </p:cNvPicPr>
          <p:nvPr/>
        </p:nvPicPr>
        <p:blipFill>
          <a:blip r:embed="rId3"/>
          <a:stretch>
            <a:fillRect/>
          </a:stretch>
        </p:blipFill>
        <p:spPr>
          <a:xfrm>
            <a:off x="4891426" y="491755"/>
            <a:ext cx="7107747" cy="6326871"/>
          </a:xfrm>
          <a:prstGeom prst="rect">
            <a:avLst/>
          </a:prstGeom>
        </p:spPr>
      </p:pic>
      <p:grpSp>
        <p:nvGrpSpPr>
          <p:cNvPr id="40" name="Group 39">
            <a:extLst>
              <a:ext uri="{FF2B5EF4-FFF2-40B4-BE49-F238E27FC236}">
                <a16:creationId xmlns:a16="http://schemas.microsoft.com/office/drawing/2014/main" id="{039773F2-B710-4396-A215-A6D75F51ED31}"/>
              </a:ext>
            </a:extLst>
          </p:cNvPr>
          <p:cNvGrpSpPr/>
          <p:nvPr/>
        </p:nvGrpSpPr>
        <p:grpSpPr>
          <a:xfrm>
            <a:off x="0" y="0"/>
            <a:ext cx="12192000" cy="440626"/>
            <a:chOff x="0" y="0"/>
            <a:chExt cx="12192000" cy="440626"/>
          </a:xfrm>
        </p:grpSpPr>
        <p:sp>
          <p:nvSpPr>
            <p:cNvPr id="41" name="Rectangle 40">
              <a:extLst>
                <a:ext uri="{FF2B5EF4-FFF2-40B4-BE49-F238E27FC236}">
                  <a16:creationId xmlns:a16="http://schemas.microsoft.com/office/drawing/2014/main" id="{8C43EC5E-0864-4800-A552-A7A43D586ED1}"/>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Rectangle: Top Corners Rounded 41">
              <a:extLst>
                <a:ext uri="{FF2B5EF4-FFF2-40B4-BE49-F238E27FC236}">
                  <a16:creationId xmlns:a16="http://schemas.microsoft.com/office/drawing/2014/main" id="{C5EBB923-AFF8-4383-BD66-A696F3E5A5C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3" name="Rectangle: Top Corners Rounded 42">
              <a:extLst>
                <a:ext uri="{FF2B5EF4-FFF2-40B4-BE49-F238E27FC236}">
                  <a16:creationId xmlns:a16="http://schemas.microsoft.com/office/drawing/2014/main" id="{437A38F4-B3AA-44FC-A957-BA5F73CEB3B1}"/>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4" name="Rectangle: Top Corners Rounded 43">
              <a:extLst>
                <a:ext uri="{FF2B5EF4-FFF2-40B4-BE49-F238E27FC236}">
                  <a16:creationId xmlns:a16="http://schemas.microsoft.com/office/drawing/2014/main" id="{C0C00B86-886A-4FEC-AAA4-F6C42E3F44AD}"/>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5" name="Rectangle: Top Corners Rounded 44">
              <a:extLst>
                <a:ext uri="{FF2B5EF4-FFF2-40B4-BE49-F238E27FC236}">
                  <a16:creationId xmlns:a16="http://schemas.microsoft.com/office/drawing/2014/main" id="{0DC4E8E9-C1B5-4705-85C9-B2178F0CC03F}"/>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6" name="Rectangle: Top Corners Rounded 45">
              <a:extLst>
                <a:ext uri="{FF2B5EF4-FFF2-40B4-BE49-F238E27FC236}">
                  <a16:creationId xmlns:a16="http://schemas.microsoft.com/office/drawing/2014/main" id="{90E614A4-7931-4E8C-8389-68DDAB7B2463}"/>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Tree>
    <p:extLst>
      <p:ext uri="{BB962C8B-B14F-4D97-AF65-F5344CB8AC3E}">
        <p14:creationId xmlns:p14="http://schemas.microsoft.com/office/powerpoint/2010/main" val="633612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A99C24A-5E1F-4CBE-A16A-84C617C72E90}"/>
              </a:ext>
            </a:extLst>
          </p:cNvPr>
          <p:cNvGrpSpPr/>
          <p:nvPr/>
        </p:nvGrpSpPr>
        <p:grpSpPr>
          <a:xfrm>
            <a:off x="0" y="4420"/>
            <a:ext cx="4702629" cy="6858000"/>
            <a:chOff x="0" y="23082"/>
            <a:chExt cx="4702629" cy="685800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602098"/>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E05EFB3-9BB6-4B58-A7AA-665F5E7D0570}"/>
                </a:ext>
              </a:extLst>
            </p:cNvPr>
            <p:cNvSpPr/>
            <p:nvPr/>
          </p:nvSpPr>
          <p:spPr>
            <a:xfrm>
              <a:off x="138922" y="1707499"/>
              <a:ext cx="4446249" cy="5170646"/>
            </a:xfrm>
            <a:prstGeom prst="rect">
              <a:avLst/>
            </a:prstGeom>
          </p:spPr>
          <p:txBody>
            <a:bodyPr wrap="square">
              <a:spAutoFit/>
            </a:bodyPr>
            <a:lstStyle/>
            <a:p>
              <a:pPr marL="342900" lvl="0" indent="-342900">
                <a:buClr>
                  <a:schemeClr val="bg1"/>
                </a:buClr>
                <a:buFont typeface="Wingdings" panose="05000000000000000000" pitchFamily="2" charset="2"/>
                <a:buChar char="v"/>
              </a:pPr>
              <a:r>
                <a:rPr lang="en-US" sz="2000" dirty="0">
                  <a:solidFill>
                    <a:srgbClr val="FFFF00"/>
                  </a:solidFill>
                </a:rPr>
                <a:t>Challenges</a:t>
              </a:r>
            </a:p>
            <a:p>
              <a:pPr marL="569913" lvl="1" indent="-222250">
                <a:buFont typeface="Wingdings" panose="05000000000000000000" pitchFamily="2" charset="2"/>
                <a:buChar char="§"/>
              </a:pPr>
              <a:r>
                <a:rPr lang="en-US" dirty="0">
                  <a:solidFill>
                    <a:schemeClr val="bg1"/>
                  </a:solidFill>
                </a:rPr>
                <a:t>AOC partners need geospatial data products that characterize the spatial distribution of bioaccumulation risks</a:t>
              </a:r>
            </a:p>
            <a:p>
              <a:pPr marL="569913" lvl="1" indent="-222250">
                <a:buFont typeface="Wingdings" panose="05000000000000000000" pitchFamily="2" charset="2"/>
                <a:buChar char="§"/>
              </a:pPr>
              <a:r>
                <a:rPr lang="en-US" dirty="0">
                  <a:solidFill>
                    <a:schemeClr val="bg1"/>
                  </a:solidFill>
                </a:rPr>
                <a:t>Partners need watershed management strategies that protect remediation and restoration progress to date</a:t>
              </a:r>
            </a:p>
            <a:p>
              <a:pPr marL="342900" indent="-342900">
                <a:buClr>
                  <a:schemeClr val="bg1"/>
                </a:buClr>
                <a:buFont typeface="Wingdings" panose="05000000000000000000" pitchFamily="2" charset="2"/>
                <a:buChar char="v"/>
              </a:pPr>
              <a:r>
                <a:rPr lang="en-US" sz="2000" dirty="0">
                  <a:solidFill>
                    <a:srgbClr val="FFFF00"/>
                  </a:solidFill>
                </a:rPr>
                <a:t>Strategy for addressing challenges </a:t>
              </a:r>
            </a:p>
            <a:p>
              <a:pPr marL="569913" lvl="1" indent="-225425">
                <a:buFont typeface="Wingdings" panose="05000000000000000000" pitchFamily="2" charset="2"/>
                <a:buChar char="§"/>
              </a:pPr>
              <a:r>
                <a:rPr lang="en-US" dirty="0">
                  <a:solidFill>
                    <a:schemeClr val="bg1"/>
                  </a:solidFill>
                </a:rPr>
                <a:t>Implement hydro-biogeochemical models of contaminant fate, transport and bioaccumulation</a:t>
              </a:r>
            </a:p>
            <a:p>
              <a:pPr marL="569913" lvl="1" indent="-225425">
                <a:buFont typeface="Wingdings" panose="05000000000000000000" pitchFamily="2" charset="2"/>
                <a:buChar char="§"/>
              </a:pPr>
              <a:r>
                <a:rPr lang="en-US" dirty="0">
                  <a:solidFill>
                    <a:schemeClr val="bg1"/>
                  </a:solidFill>
                </a:rPr>
                <a:t>Use those models to identify land use strategies for reducing future contaminant impacts</a:t>
              </a:r>
            </a:p>
            <a:p>
              <a:pPr marL="342900" indent="-342900">
                <a:buClr>
                  <a:schemeClr val="bg1"/>
                </a:buClr>
                <a:buFont typeface="Wingdings" panose="05000000000000000000" pitchFamily="2" charset="2"/>
                <a:buChar char="v"/>
              </a:pPr>
              <a:r>
                <a:rPr lang="en-US" sz="2000" dirty="0">
                  <a:solidFill>
                    <a:srgbClr val="FFFF00"/>
                  </a:solidFill>
                </a:rPr>
                <a:t>Near-term goal</a:t>
              </a:r>
            </a:p>
            <a:p>
              <a:pPr marL="569913" lvl="1" indent="-225425">
                <a:buClr>
                  <a:schemeClr val="bg1"/>
                </a:buClr>
                <a:buFont typeface="Wingdings" panose="05000000000000000000" pitchFamily="2" charset="2"/>
                <a:buChar char="§"/>
              </a:pPr>
              <a:r>
                <a:rPr lang="en-US" dirty="0">
                  <a:solidFill>
                    <a:schemeClr val="bg1"/>
                  </a:solidFill>
                </a:rPr>
                <a:t>Test strategy for bioaccumulation-related risk (based on a recently completed model)</a:t>
              </a:r>
            </a:p>
          </p:txBody>
        </p:sp>
        <p:sp>
          <p:nvSpPr>
            <p:cNvPr id="34" name="TextBox 33">
              <a:extLst>
                <a:ext uri="{FF2B5EF4-FFF2-40B4-BE49-F238E27FC236}">
                  <a16:creationId xmlns:a16="http://schemas.microsoft.com/office/drawing/2014/main" id="{B90EB259-1766-4064-B0FE-A23A8D56B311}"/>
                </a:ext>
              </a:extLst>
            </p:cNvPr>
            <p:cNvSpPr txBox="1"/>
            <p:nvPr/>
          </p:nvSpPr>
          <p:spPr>
            <a:xfrm>
              <a:off x="198480" y="753779"/>
              <a:ext cx="4448163" cy="784830"/>
            </a:xfrm>
            <a:prstGeom prst="rect">
              <a:avLst/>
            </a:prstGeom>
            <a:noFill/>
          </p:spPr>
          <p:txBody>
            <a:bodyPr wrap="square" rtlCol="0">
              <a:spAutoFit/>
            </a:bodyPr>
            <a:lstStyle/>
            <a:p>
              <a:pPr>
                <a:spcBef>
                  <a:spcPts val="1200"/>
                </a:spcBef>
              </a:pPr>
              <a:r>
                <a:rPr lang="en-US" sz="2000" dirty="0">
                  <a:solidFill>
                    <a:srgbClr val="FFFF00"/>
                  </a:solidFill>
                </a:rPr>
                <a:t>SHC Project 9.3.5 (FY20-22)</a:t>
              </a:r>
            </a:p>
            <a:p>
              <a:pPr>
                <a:spcBef>
                  <a:spcPts val="600"/>
                </a:spcBef>
              </a:pPr>
              <a:r>
                <a:rPr lang="en-US" sz="2000" b="1" dirty="0">
                  <a:solidFill>
                    <a:schemeClr val="bg1"/>
                  </a:solidFill>
                </a:rPr>
                <a:t>Great Lakes R2R2R Demonstration Site</a:t>
              </a:r>
            </a:p>
          </p:txBody>
        </p:sp>
      </p:grpSp>
      <p:grpSp>
        <p:nvGrpSpPr>
          <p:cNvPr id="7" name="Group 6">
            <a:extLst>
              <a:ext uri="{FF2B5EF4-FFF2-40B4-BE49-F238E27FC236}">
                <a16:creationId xmlns:a16="http://schemas.microsoft.com/office/drawing/2014/main" id="{B80C311F-1495-4914-8ED2-36944BC4CBE0}"/>
              </a:ext>
            </a:extLst>
          </p:cNvPr>
          <p:cNvGrpSpPr/>
          <p:nvPr/>
        </p:nvGrpSpPr>
        <p:grpSpPr>
          <a:xfrm>
            <a:off x="4702629" y="261269"/>
            <a:ext cx="7489371" cy="6619814"/>
            <a:chOff x="4702629" y="1"/>
            <a:chExt cx="7489371" cy="6619814"/>
          </a:xfrm>
        </p:grpSpPr>
        <p:sp>
          <p:nvSpPr>
            <p:cNvPr id="3" name="Rectangle 2">
              <a:extLst>
                <a:ext uri="{FF2B5EF4-FFF2-40B4-BE49-F238E27FC236}">
                  <a16:creationId xmlns:a16="http://schemas.microsoft.com/office/drawing/2014/main" id="{2D7B5C3F-442F-477F-89E7-C5E9D92A3671}"/>
                </a:ext>
              </a:extLst>
            </p:cNvPr>
            <p:cNvSpPr/>
            <p:nvPr/>
          </p:nvSpPr>
          <p:spPr>
            <a:xfrm>
              <a:off x="4702629" y="1"/>
              <a:ext cx="7489371" cy="6619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3FE3DA14-BB84-4FC4-9F15-D1A8FA50E023}"/>
                </a:ext>
              </a:extLst>
            </p:cNvPr>
            <p:cNvGrpSpPr/>
            <p:nvPr/>
          </p:nvGrpSpPr>
          <p:grpSpPr>
            <a:xfrm>
              <a:off x="4816493" y="208054"/>
              <a:ext cx="7278150" cy="6354940"/>
              <a:chOff x="4816493" y="208054"/>
              <a:chExt cx="7278150" cy="6354940"/>
            </a:xfrm>
          </p:grpSpPr>
          <p:sp>
            <p:nvSpPr>
              <p:cNvPr id="4" name="TextBox 3">
                <a:extLst>
                  <a:ext uri="{FF2B5EF4-FFF2-40B4-BE49-F238E27FC236}">
                    <a16:creationId xmlns:a16="http://schemas.microsoft.com/office/drawing/2014/main" id="{36FF0536-BBA0-4368-9C05-AB308C743460}"/>
                  </a:ext>
                </a:extLst>
              </p:cNvPr>
              <p:cNvSpPr txBox="1"/>
              <p:nvPr/>
            </p:nvSpPr>
            <p:spPr>
              <a:xfrm>
                <a:off x="5959837" y="208054"/>
                <a:ext cx="4512389" cy="584775"/>
              </a:xfrm>
              <a:prstGeom prst="rect">
                <a:avLst/>
              </a:prstGeom>
              <a:noFill/>
            </p:spPr>
            <p:txBody>
              <a:bodyPr wrap="none" rtlCol="0">
                <a:spAutoFit/>
              </a:bodyPr>
              <a:lstStyle/>
              <a:p>
                <a:r>
                  <a:rPr lang="en-US" sz="3200" b="1" dirty="0"/>
                  <a:t>Great Lakes Communities</a:t>
                </a:r>
              </a:p>
            </p:txBody>
          </p:sp>
          <p:grpSp>
            <p:nvGrpSpPr>
              <p:cNvPr id="21" name="Group 20">
                <a:extLst>
                  <a:ext uri="{FF2B5EF4-FFF2-40B4-BE49-F238E27FC236}">
                    <a16:creationId xmlns:a16="http://schemas.microsoft.com/office/drawing/2014/main" id="{D05337A2-4A27-4C11-925D-CEF82950F958}"/>
                  </a:ext>
                </a:extLst>
              </p:cNvPr>
              <p:cNvGrpSpPr/>
              <p:nvPr/>
            </p:nvGrpSpPr>
            <p:grpSpPr>
              <a:xfrm>
                <a:off x="4816493" y="685425"/>
                <a:ext cx="7278150" cy="1619742"/>
                <a:chOff x="4816493" y="731605"/>
                <a:chExt cx="7278150" cy="1619742"/>
              </a:xfrm>
            </p:grpSpPr>
            <p:pic>
              <p:nvPicPr>
                <p:cNvPr id="2" name="Picture 1">
                  <a:extLst>
                    <a:ext uri="{FF2B5EF4-FFF2-40B4-BE49-F238E27FC236}">
                      <a16:creationId xmlns:a16="http://schemas.microsoft.com/office/drawing/2014/main" id="{D726AE42-AEEA-4257-97E6-E38E90444097}"/>
                    </a:ext>
                  </a:extLst>
                </p:cNvPr>
                <p:cNvPicPr>
                  <a:picLocks noChangeAspect="1"/>
                </p:cNvPicPr>
                <p:nvPr/>
              </p:nvPicPr>
              <p:blipFill>
                <a:blip r:embed="rId2"/>
                <a:stretch>
                  <a:fillRect/>
                </a:stretch>
              </p:blipFill>
              <p:spPr>
                <a:xfrm>
                  <a:off x="4816493" y="731605"/>
                  <a:ext cx="7278150" cy="1458884"/>
                </a:xfrm>
                <a:prstGeom prst="rect">
                  <a:avLst/>
                </a:prstGeom>
              </p:spPr>
            </p:pic>
            <p:pic>
              <p:nvPicPr>
                <p:cNvPr id="18" name="Picture 17">
                  <a:extLst>
                    <a:ext uri="{FF2B5EF4-FFF2-40B4-BE49-F238E27FC236}">
                      <a16:creationId xmlns:a16="http://schemas.microsoft.com/office/drawing/2014/main" id="{73D0F992-2101-4B56-AA75-B6D3495DE831}"/>
                    </a:ext>
                  </a:extLst>
                </p:cNvPr>
                <p:cNvPicPr>
                  <a:picLocks noChangeAspect="1"/>
                </p:cNvPicPr>
                <p:nvPr/>
              </p:nvPicPr>
              <p:blipFill>
                <a:blip r:embed="rId3"/>
                <a:stretch>
                  <a:fillRect/>
                </a:stretch>
              </p:blipFill>
              <p:spPr>
                <a:xfrm>
                  <a:off x="7287491" y="759240"/>
                  <a:ext cx="1614447" cy="1592107"/>
                </a:xfrm>
                <a:prstGeom prst="rect">
                  <a:avLst/>
                </a:prstGeom>
              </p:spPr>
            </p:pic>
          </p:grpSp>
          <p:pic>
            <p:nvPicPr>
              <p:cNvPr id="22" name="Picture 21">
                <a:extLst>
                  <a:ext uri="{FF2B5EF4-FFF2-40B4-BE49-F238E27FC236}">
                    <a16:creationId xmlns:a16="http://schemas.microsoft.com/office/drawing/2014/main" id="{D6C7094E-2C16-4E01-952C-FAA86CA89312}"/>
                  </a:ext>
                </a:extLst>
              </p:cNvPr>
              <p:cNvPicPr>
                <a:picLocks noChangeAspect="1"/>
              </p:cNvPicPr>
              <p:nvPr/>
            </p:nvPicPr>
            <p:blipFill>
              <a:blip r:embed="rId4"/>
              <a:stretch>
                <a:fillRect/>
              </a:stretch>
            </p:blipFill>
            <p:spPr>
              <a:xfrm>
                <a:off x="4816493" y="2312891"/>
                <a:ext cx="3102098" cy="2628243"/>
              </a:xfrm>
              <a:prstGeom prst="rect">
                <a:avLst/>
              </a:prstGeom>
              <a:ln w="12700">
                <a:solidFill>
                  <a:schemeClr val="tx1"/>
                </a:solidFill>
              </a:ln>
            </p:spPr>
          </p:pic>
          <p:grpSp>
            <p:nvGrpSpPr>
              <p:cNvPr id="24" name="Group 23">
                <a:extLst>
                  <a:ext uri="{FF2B5EF4-FFF2-40B4-BE49-F238E27FC236}">
                    <a16:creationId xmlns:a16="http://schemas.microsoft.com/office/drawing/2014/main" id="{C1A1CDCE-35D6-4C9B-9A3D-AF620E0F9BB0}"/>
                  </a:ext>
                </a:extLst>
              </p:cNvPr>
              <p:cNvGrpSpPr/>
              <p:nvPr/>
            </p:nvGrpSpPr>
            <p:grpSpPr>
              <a:xfrm>
                <a:off x="6770688" y="3883834"/>
                <a:ext cx="2894994" cy="2679160"/>
                <a:chOff x="6909232" y="3791474"/>
                <a:chExt cx="2894994" cy="2679160"/>
              </a:xfrm>
            </p:grpSpPr>
            <p:pic>
              <p:nvPicPr>
                <p:cNvPr id="5" name="Picture 4">
                  <a:extLst>
                    <a:ext uri="{FF2B5EF4-FFF2-40B4-BE49-F238E27FC236}">
                      <a16:creationId xmlns:a16="http://schemas.microsoft.com/office/drawing/2014/main" id="{5A855623-BC9A-42AF-8EDB-3696554AD434}"/>
                    </a:ext>
                  </a:extLst>
                </p:cNvPr>
                <p:cNvPicPr>
                  <a:picLocks noChangeAspect="1"/>
                </p:cNvPicPr>
                <p:nvPr/>
              </p:nvPicPr>
              <p:blipFill>
                <a:blip r:embed="rId5"/>
                <a:stretch>
                  <a:fillRect/>
                </a:stretch>
              </p:blipFill>
              <p:spPr>
                <a:xfrm>
                  <a:off x="6909232" y="3791474"/>
                  <a:ext cx="2894994" cy="2628243"/>
                </a:xfrm>
                <a:prstGeom prst="rect">
                  <a:avLst/>
                </a:prstGeom>
                <a:ln w="12700">
                  <a:solidFill>
                    <a:schemeClr val="tx1"/>
                  </a:solidFill>
                </a:ln>
              </p:spPr>
            </p:pic>
            <p:sp>
              <p:nvSpPr>
                <p:cNvPr id="15" name="Rectangle 14">
                  <a:extLst>
                    <a:ext uri="{FF2B5EF4-FFF2-40B4-BE49-F238E27FC236}">
                      <a16:creationId xmlns:a16="http://schemas.microsoft.com/office/drawing/2014/main" id="{A8A30F15-6B64-422E-9B4B-2D2F3CEE7F8E}"/>
                    </a:ext>
                  </a:extLst>
                </p:cNvPr>
                <p:cNvSpPr/>
                <p:nvPr/>
              </p:nvSpPr>
              <p:spPr>
                <a:xfrm>
                  <a:off x="6915511" y="6070524"/>
                  <a:ext cx="2879481" cy="400110"/>
                </a:xfrm>
                <a:prstGeom prst="rect">
                  <a:avLst/>
                </a:prstGeom>
              </p:spPr>
              <p:txBody>
                <a:bodyPr wrap="square">
                  <a:spAutoFit/>
                </a:bodyPr>
                <a:lstStyle/>
                <a:p>
                  <a:r>
                    <a:rPr lang="en-US" sz="2000" b="1" dirty="0">
                      <a:solidFill>
                        <a:srgbClr val="FFFF00"/>
                      </a:solidFill>
                      <a:effectLst>
                        <a:outerShdw blurRad="38100" dist="38100" dir="2700000" algn="tl">
                          <a:srgbClr val="000000">
                            <a:alpha val="43137"/>
                          </a:srgbClr>
                        </a:outerShdw>
                      </a:effectLst>
                    </a:rPr>
                    <a:t>Remediation, Restoration</a:t>
                  </a:r>
                </a:p>
              </p:txBody>
            </p:sp>
          </p:grpSp>
          <p:grpSp>
            <p:nvGrpSpPr>
              <p:cNvPr id="23" name="Group 22">
                <a:extLst>
                  <a:ext uri="{FF2B5EF4-FFF2-40B4-BE49-F238E27FC236}">
                    <a16:creationId xmlns:a16="http://schemas.microsoft.com/office/drawing/2014/main" id="{0DF717E0-D977-4234-8D4F-E277EC4EE475}"/>
                  </a:ext>
                </a:extLst>
              </p:cNvPr>
              <p:cNvGrpSpPr/>
              <p:nvPr/>
            </p:nvGrpSpPr>
            <p:grpSpPr>
              <a:xfrm>
                <a:off x="8794866" y="2255534"/>
                <a:ext cx="3258212" cy="2896860"/>
                <a:chOff x="8794866" y="2551094"/>
                <a:chExt cx="3258212" cy="2896860"/>
              </a:xfrm>
            </p:grpSpPr>
            <p:pic>
              <p:nvPicPr>
                <p:cNvPr id="6" name="Picture 5">
                  <a:extLst>
                    <a:ext uri="{FF2B5EF4-FFF2-40B4-BE49-F238E27FC236}">
                      <a16:creationId xmlns:a16="http://schemas.microsoft.com/office/drawing/2014/main" id="{B94BA12B-9CDA-4EF7-95EC-118C0CFD69C3}"/>
                    </a:ext>
                  </a:extLst>
                </p:cNvPr>
                <p:cNvPicPr>
                  <a:picLocks noChangeAspect="1"/>
                </p:cNvPicPr>
                <p:nvPr/>
              </p:nvPicPr>
              <p:blipFill>
                <a:blip r:embed="rId6"/>
                <a:stretch>
                  <a:fillRect/>
                </a:stretch>
              </p:blipFill>
              <p:spPr>
                <a:xfrm>
                  <a:off x="8794866" y="2607831"/>
                  <a:ext cx="3258212" cy="2840123"/>
                </a:xfrm>
                <a:prstGeom prst="rect">
                  <a:avLst/>
                </a:prstGeom>
                <a:ln w="12700">
                  <a:solidFill>
                    <a:schemeClr val="tx1"/>
                  </a:solidFill>
                </a:ln>
              </p:spPr>
            </p:pic>
            <p:sp>
              <p:nvSpPr>
                <p:cNvPr id="20" name="TextBox 19">
                  <a:extLst>
                    <a:ext uri="{FF2B5EF4-FFF2-40B4-BE49-F238E27FC236}">
                      <a16:creationId xmlns:a16="http://schemas.microsoft.com/office/drawing/2014/main" id="{25E79A54-1754-4D02-8627-1B80660EB217}"/>
                    </a:ext>
                  </a:extLst>
                </p:cNvPr>
                <p:cNvSpPr txBox="1"/>
                <p:nvPr/>
              </p:nvSpPr>
              <p:spPr>
                <a:xfrm>
                  <a:off x="8822574" y="2551094"/>
                  <a:ext cx="3172782" cy="707886"/>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Revitalized waterfront</a:t>
                  </a:r>
                </a:p>
                <a:p>
                  <a:r>
                    <a:rPr lang="en-US" sz="2000" b="1" dirty="0">
                      <a:effectLst>
                        <a:outerShdw blurRad="38100" dist="38100" dir="2700000" algn="tl">
                          <a:srgbClr val="000000">
                            <a:alpha val="43137"/>
                          </a:srgbClr>
                        </a:outerShdw>
                      </a:effectLst>
                    </a:rPr>
                    <a:t>Duluth MN</a:t>
                  </a:r>
                </a:p>
              </p:txBody>
            </p:sp>
          </p:grpSp>
          <p:sp>
            <p:nvSpPr>
              <p:cNvPr id="27" name="TextBox 26">
                <a:extLst>
                  <a:ext uri="{FF2B5EF4-FFF2-40B4-BE49-F238E27FC236}">
                    <a16:creationId xmlns:a16="http://schemas.microsoft.com/office/drawing/2014/main" id="{9F26378E-4CBB-4A36-800F-3A3918C7DF37}"/>
                  </a:ext>
                </a:extLst>
              </p:cNvPr>
              <p:cNvSpPr txBox="1"/>
              <p:nvPr/>
            </p:nvSpPr>
            <p:spPr>
              <a:xfrm>
                <a:off x="4843857" y="3216847"/>
                <a:ext cx="1538474" cy="1754326"/>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Contaminated freshwater estuarine sites draining to Duluth Harbor</a:t>
                </a:r>
              </a:p>
            </p:txBody>
          </p:sp>
        </p:grpSp>
      </p:grpSp>
      <p:sp>
        <p:nvSpPr>
          <p:cNvPr id="8" name="TextBox 7">
            <a:extLst>
              <a:ext uri="{FF2B5EF4-FFF2-40B4-BE49-F238E27FC236}">
                <a16:creationId xmlns:a16="http://schemas.microsoft.com/office/drawing/2014/main" id="{33F28C4E-CA8C-43CE-8E08-63036D647715}"/>
              </a:ext>
            </a:extLst>
          </p:cNvPr>
          <p:cNvSpPr txBox="1"/>
          <p:nvPr/>
        </p:nvSpPr>
        <p:spPr>
          <a:xfrm>
            <a:off x="7531018" y="962054"/>
            <a:ext cx="793807" cy="369332"/>
          </a:xfrm>
          <a:prstGeom prst="rect">
            <a:avLst/>
          </a:prstGeom>
          <a:noFill/>
        </p:spPr>
        <p:txBody>
          <a:bodyPr wrap="none" rtlCol="0">
            <a:spAutoFit/>
          </a:bodyPr>
          <a:lstStyle/>
          <a:p>
            <a:r>
              <a:rPr lang="en-US" dirty="0"/>
              <a:t>R2R2R</a:t>
            </a:r>
          </a:p>
        </p:txBody>
      </p:sp>
      <p:grpSp>
        <p:nvGrpSpPr>
          <p:cNvPr id="26" name="Group 25">
            <a:extLst>
              <a:ext uri="{FF2B5EF4-FFF2-40B4-BE49-F238E27FC236}">
                <a16:creationId xmlns:a16="http://schemas.microsoft.com/office/drawing/2014/main" id="{613D766F-5FF6-4715-83FF-2FF3931525C0}"/>
              </a:ext>
            </a:extLst>
          </p:cNvPr>
          <p:cNvGrpSpPr/>
          <p:nvPr/>
        </p:nvGrpSpPr>
        <p:grpSpPr>
          <a:xfrm>
            <a:off x="0" y="9328"/>
            <a:ext cx="12192000" cy="440626"/>
            <a:chOff x="0" y="0"/>
            <a:chExt cx="12192000" cy="440626"/>
          </a:xfrm>
        </p:grpSpPr>
        <p:sp>
          <p:nvSpPr>
            <p:cNvPr id="28" name="Rectangle 27">
              <a:extLst>
                <a:ext uri="{FF2B5EF4-FFF2-40B4-BE49-F238E27FC236}">
                  <a16:creationId xmlns:a16="http://schemas.microsoft.com/office/drawing/2014/main" id="{819E92F6-3AED-4AA0-B170-DD5E57672B5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Rectangle: Top Corners Rounded 28">
              <a:extLst>
                <a:ext uri="{FF2B5EF4-FFF2-40B4-BE49-F238E27FC236}">
                  <a16:creationId xmlns:a16="http://schemas.microsoft.com/office/drawing/2014/main" id="{9308A671-306A-4446-934C-6D2FA1C09E2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30" name="Rectangle: Top Corners Rounded 29">
              <a:extLst>
                <a:ext uri="{FF2B5EF4-FFF2-40B4-BE49-F238E27FC236}">
                  <a16:creationId xmlns:a16="http://schemas.microsoft.com/office/drawing/2014/main" id="{9284E62A-D9D8-407E-BD7C-6622518B7745}"/>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31" name="Rectangle: Top Corners Rounded 30">
              <a:extLst>
                <a:ext uri="{FF2B5EF4-FFF2-40B4-BE49-F238E27FC236}">
                  <a16:creationId xmlns:a16="http://schemas.microsoft.com/office/drawing/2014/main" id="{9F2C8EA1-32D7-4DFE-BB3C-A9E9DB122DDC}"/>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32" name="Rectangle: Top Corners Rounded 31">
              <a:extLst>
                <a:ext uri="{FF2B5EF4-FFF2-40B4-BE49-F238E27FC236}">
                  <a16:creationId xmlns:a16="http://schemas.microsoft.com/office/drawing/2014/main" id="{5B57A916-A169-4F18-8CEA-665A1CB1AA18}"/>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3" name="Rectangle: Top Corners Rounded 32">
              <a:extLst>
                <a:ext uri="{FF2B5EF4-FFF2-40B4-BE49-F238E27FC236}">
                  <a16:creationId xmlns:a16="http://schemas.microsoft.com/office/drawing/2014/main" id="{61B1A15F-25B8-47A0-9ADE-37A573E4498E}"/>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9" name="Slide Number Placeholder 8">
            <a:extLst>
              <a:ext uri="{FF2B5EF4-FFF2-40B4-BE49-F238E27FC236}">
                <a16:creationId xmlns:a16="http://schemas.microsoft.com/office/drawing/2014/main" id="{3052783E-0A6E-485D-8826-F3C566EE0D07}"/>
              </a:ext>
            </a:extLst>
          </p:cNvPr>
          <p:cNvSpPr>
            <a:spLocks noGrp="1"/>
          </p:cNvSpPr>
          <p:nvPr>
            <p:ph type="sldNum" sz="quarter" idx="12"/>
          </p:nvPr>
        </p:nvSpPr>
        <p:spPr/>
        <p:txBody>
          <a:bodyPr/>
          <a:lstStyle/>
          <a:p>
            <a:fld id="{86F9EFF2-DF63-40F5-BBEC-44A3FDA193BA}" type="slidenum">
              <a:rPr lang="en-US" smtClean="0">
                <a:solidFill>
                  <a:schemeClr val="bg1"/>
                </a:solidFill>
              </a:rPr>
              <a:t>46</a:t>
            </a:fld>
            <a:endParaRPr lang="en-US" dirty="0">
              <a:solidFill>
                <a:schemeClr val="bg1"/>
              </a:solidFill>
            </a:endParaRPr>
          </a:p>
        </p:txBody>
      </p:sp>
    </p:spTree>
    <p:extLst>
      <p:ext uri="{BB962C8B-B14F-4D97-AF65-F5344CB8AC3E}">
        <p14:creationId xmlns:p14="http://schemas.microsoft.com/office/powerpoint/2010/main" val="4124961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55A6AC1-AEDD-475C-B659-5582DE0E84D1}"/>
              </a:ext>
            </a:extLst>
          </p:cNvPr>
          <p:cNvGrpSpPr/>
          <p:nvPr/>
        </p:nvGrpSpPr>
        <p:grpSpPr>
          <a:xfrm>
            <a:off x="0" y="4420"/>
            <a:ext cx="12192000" cy="7003246"/>
            <a:chOff x="0" y="4420"/>
            <a:chExt cx="12192000" cy="7003246"/>
          </a:xfrm>
        </p:grpSpPr>
        <p:sp>
          <p:nvSpPr>
            <p:cNvPr id="5" name="Rectangle 4">
              <a:extLst>
                <a:ext uri="{FF2B5EF4-FFF2-40B4-BE49-F238E27FC236}">
                  <a16:creationId xmlns:a16="http://schemas.microsoft.com/office/drawing/2014/main" id="{A0AB33B9-9B2F-4707-B21D-CE6AF53E57EE}"/>
                </a:ext>
              </a:extLst>
            </p:cNvPr>
            <p:cNvSpPr/>
            <p:nvPr/>
          </p:nvSpPr>
          <p:spPr>
            <a:xfrm>
              <a:off x="4736981" y="23082"/>
              <a:ext cx="7455019" cy="6857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99738177-151B-47D8-993C-1F1741D39A0E}"/>
                </a:ext>
              </a:extLst>
            </p:cNvPr>
            <p:cNvGrpSpPr/>
            <p:nvPr/>
          </p:nvGrpSpPr>
          <p:grpSpPr>
            <a:xfrm>
              <a:off x="0" y="4420"/>
              <a:ext cx="4702629" cy="7003246"/>
              <a:chOff x="0" y="23082"/>
              <a:chExt cx="4702629" cy="7003246"/>
            </a:xfrm>
          </p:grpSpPr>
          <p:sp>
            <p:nvSpPr>
              <p:cNvPr id="27" name="Rectangle 26">
                <a:extLst>
                  <a:ext uri="{FF2B5EF4-FFF2-40B4-BE49-F238E27FC236}">
                    <a16:creationId xmlns:a16="http://schemas.microsoft.com/office/drawing/2014/main" id="{3E6458B6-2BB0-4CBF-BD40-A18E3C72A9A1}"/>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743A1E6F-93E9-4613-93A9-3A52A34BEA43}"/>
                  </a:ext>
                </a:extLst>
              </p:cNvPr>
              <p:cNvCxnSpPr>
                <a:cxnSpLocks/>
              </p:cNvCxnSpPr>
              <p:nvPr/>
            </p:nvCxnSpPr>
            <p:spPr>
              <a:xfrm>
                <a:off x="0" y="1340838"/>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605ABE8-9C4A-4B3E-915A-6533B3679A48}"/>
                  </a:ext>
                </a:extLst>
              </p:cNvPr>
              <p:cNvSpPr/>
              <p:nvPr/>
            </p:nvSpPr>
            <p:spPr>
              <a:xfrm>
                <a:off x="0" y="1455572"/>
                <a:ext cx="4674567" cy="5570756"/>
              </a:xfrm>
              <a:prstGeom prst="rect">
                <a:avLst/>
              </a:prstGeom>
            </p:spPr>
            <p:txBody>
              <a:bodyPr wrap="square">
                <a:spAutoFit/>
              </a:bodyPr>
              <a:lstStyle/>
              <a:p>
                <a:pPr marL="342900" lvl="0" indent="-342900">
                  <a:buClr>
                    <a:schemeClr val="bg1"/>
                  </a:buClr>
                  <a:buFont typeface="Wingdings" panose="05000000000000000000" pitchFamily="2" charset="2"/>
                  <a:buChar char="v"/>
                </a:pPr>
                <a:r>
                  <a:rPr lang="en-US" sz="2000" dirty="0">
                    <a:solidFill>
                      <a:srgbClr val="FFFF00"/>
                    </a:solidFill>
                  </a:rPr>
                  <a:t>Challenges</a:t>
                </a:r>
              </a:p>
              <a:p>
                <a:pPr marL="569913" lvl="1" indent="-222250">
                  <a:buFont typeface="Wingdings" panose="05000000000000000000" pitchFamily="2" charset="2"/>
                  <a:buChar char="§"/>
                </a:pPr>
                <a:r>
                  <a:rPr lang="en-US" dirty="0">
                    <a:solidFill>
                      <a:schemeClr val="bg1"/>
                    </a:solidFill>
                  </a:rPr>
                  <a:t>Communities need geospatial data products that identify the urban areas, including brownfields, most vulnerable to flooding with contaminated water</a:t>
                </a:r>
              </a:p>
              <a:p>
                <a:pPr marL="569913" lvl="1" indent="-222250">
                  <a:buFont typeface="Wingdings" panose="05000000000000000000" pitchFamily="2" charset="2"/>
                  <a:buChar char="§"/>
                </a:pPr>
                <a:r>
                  <a:rPr lang="en-US" dirty="0">
                    <a:solidFill>
                      <a:schemeClr val="bg1"/>
                    </a:solidFill>
                  </a:rPr>
                  <a:t>Characterize spatial patterns of emerging contaminants and ecological impairment in the estuary</a:t>
                </a:r>
              </a:p>
              <a:p>
                <a:pPr marL="569913" lvl="1" indent="-222250">
                  <a:buFont typeface="Wingdings" panose="05000000000000000000" pitchFamily="2" charset="2"/>
                  <a:buChar char="§"/>
                </a:pPr>
                <a:endParaRPr lang="en-US" sz="800" dirty="0">
                  <a:solidFill>
                    <a:schemeClr val="bg1"/>
                  </a:solidFill>
                </a:endParaRPr>
              </a:p>
              <a:p>
                <a:pPr marL="342900" indent="-342900">
                  <a:buClr>
                    <a:schemeClr val="bg1"/>
                  </a:buClr>
                  <a:buFont typeface="Wingdings" panose="05000000000000000000" pitchFamily="2" charset="2"/>
                  <a:buChar char="v"/>
                </a:pPr>
                <a:r>
                  <a:rPr lang="en-US" sz="2000" dirty="0">
                    <a:solidFill>
                      <a:srgbClr val="FFFF00"/>
                    </a:solidFill>
                  </a:rPr>
                  <a:t>Strategy for addressing challenges </a:t>
                </a:r>
              </a:p>
              <a:p>
                <a:pPr marL="569913" lvl="1" indent="-225425">
                  <a:buFont typeface="Wingdings" panose="05000000000000000000" pitchFamily="2" charset="2"/>
                  <a:buChar char="§"/>
                </a:pPr>
                <a:r>
                  <a:rPr lang="en-US" dirty="0">
                    <a:solidFill>
                      <a:schemeClr val="bg1"/>
                    </a:solidFill>
                  </a:rPr>
                  <a:t>Create the first database of the frequency, duration, and extent of neighborhood flooding</a:t>
                </a:r>
              </a:p>
              <a:p>
                <a:pPr marL="569913" lvl="1" indent="-225425">
                  <a:buFont typeface="Wingdings" panose="05000000000000000000" pitchFamily="2" charset="2"/>
                  <a:buChar char="§"/>
                </a:pPr>
                <a:r>
                  <a:rPr lang="en-US" dirty="0">
                    <a:solidFill>
                      <a:schemeClr val="bg1"/>
                    </a:solidFill>
                  </a:rPr>
                  <a:t>Identify estuary hot-spots of emerging contaminants and ecological impairment</a:t>
                </a:r>
              </a:p>
              <a:p>
                <a:pPr marL="569913" lvl="1" indent="-225425">
                  <a:buFont typeface="Wingdings" panose="05000000000000000000" pitchFamily="2" charset="2"/>
                  <a:buChar char="§"/>
                </a:pPr>
                <a:endParaRPr lang="en-US" sz="800" dirty="0">
                  <a:solidFill>
                    <a:schemeClr val="bg1"/>
                  </a:solidFill>
                </a:endParaRPr>
              </a:p>
              <a:p>
                <a:pPr marL="342900" lvl="1" indent="-342900">
                  <a:buClr>
                    <a:schemeClr val="bg1"/>
                  </a:buClr>
                  <a:buFont typeface="Wingdings" panose="05000000000000000000" pitchFamily="2" charset="2"/>
                  <a:buChar char="v"/>
                </a:pPr>
                <a:r>
                  <a:rPr lang="en-US" sz="2000" dirty="0">
                    <a:solidFill>
                      <a:srgbClr val="FFFF00"/>
                    </a:solidFill>
                  </a:rPr>
                  <a:t>Near-term goal</a:t>
                </a:r>
              </a:p>
              <a:p>
                <a:pPr marL="569913" lvl="1" indent="-225425">
                  <a:buClr>
                    <a:schemeClr val="bg1"/>
                  </a:buClr>
                  <a:buFont typeface="Wingdings" panose="05000000000000000000" pitchFamily="2" charset="2"/>
                  <a:buChar char="§"/>
                </a:pPr>
                <a:r>
                  <a:rPr lang="en-US" dirty="0">
                    <a:solidFill>
                      <a:schemeClr val="bg1"/>
                    </a:solidFill>
                  </a:rPr>
                  <a:t>Develop community flood maps</a:t>
                </a:r>
              </a:p>
              <a:p>
                <a:pPr marL="569913" lvl="1" indent="-225425">
                  <a:buClr>
                    <a:schemeClr val="bg1"/>
                  </a:buClr>
                  <a:buFont typeface="Wingdings" panose="05000000000000000000" pitchFamily="2" charset="2"/>
                  <a:buChar char="§"/>
                </a:pPr>
                <a:r>
                  <a:rPr lang="en-US" dirty="0">
                    <a:solidFill>
                      <a:schemeClr val="bg1"/>
                    </a:solidFill>
                  </a:rPr>
                  <a:t>Identify emerging contaminants of greatest concern in this system</a:t>
                </a:r>
              </a:p>
            </p:txBody>
          </p:sp>
          <p:sp>
            <p:nvSpPr>
              <p:cNvPr id="30" name="TextBox 29">
                <a:extLst>
                  <a:ext uri="{FF2B5EF4-FFF2-40B4-BE49-F238E27FC236}">
                    <a16:creationId xmlns:a16="http://schemas.microsoft.com/office/drawing/2014/main" id="{007672FA-A8CE-4544-AB70-B54E560EFBEB}"/>
                  </a:ext>
                </a:extLst>
              </p:cNvPr>
              <p:cNvSpPr txBox="1"/>
              <p:nvPr/>
            </p:nvSpPr>
            <p:spPr>
              <a:xfrm>
                <a:off x="189149" y="464528"/>
                <a:ext cx="4448163" cy="784830"/>
              </a:xfrm>
              <a:prstGeom prst="rect">
                <a:avLst/>
              </a:prstGeom>
              <a:noFill/>
            </p:spPr>
            <p:txBody>
              <a:bodyPr wrap="square" rtlCol="0">
                <a:spAutoFit/>
              </a:bodyPr>
              <a:lstStyle/>
              <a:p>
                <a:pPr>
                  <a:spcBef>
                    <a:spcPts val="600"/>
                  </a:spcBef>
                </a:pPr>
                <a:r>
                  <a:rPr lang="en-US" sz="2000" dirty="0">
                    <a:solidFill>
                      <a:srgbClr val="FFFF00"/>
                    </a:solidFill>
                  </a:rPr>
                  <a:t>SHC Project 9.3.5</a:t>
                </a:r>
              </a:p>
              <a:p>
                <a:pPr>
                  <a:spcBef>
                    <a:spcPts val="600"/>
                  </a:spcBef>
                </a:pPr>
                <a:r>
                  <a:rPr lang="en-US" sz="2000" b="1" dirty="0">
                    <a:solidFill>
                      <a:schemeClr val="bg1"/>
                    </a:solidFill>
                  </a:rPr>
                  <a:t>San Juan Bay R2R2R Demonstration Site</a:t>
                </a:r>
              </a:p>
            </p:txBody>
          </p:sp>
        </p:grpSp>
        <p:pic>
          <p:nvPicPr>
            <p:cNvPr id="7" name="Picture 6">
              <a:extLst>
                <a:ext uri="{FF2B5EF4-FFF2-40B4-BE49-F238E27FC236}">
                  <a16:creationId xmlns:a16="http://schemas.microsoft.com/office/drawing/2014/main" id="{68189212-2CA7-48D2-92EF-6F2F9DD7EAC6}"/>
                </a:ext>
              </a:extLst>
            </p:cNvPr>
            <p:cNvPicPr>
              <a:picLocks noChangeAspect="1"/>
            </p:cNvPicPr>
            <p:nvPr/>
          </p:nvPicPr>
          <p:blipFill>
            <a:blip r:embed="rId2"/>
            <a:stretch>
              <a:fillRect/>
            </a:stretch>
          </p:blipFill>
          <p:spPr>
            <a:xfrm>
              <a:off x="4898567" y="515450"/>
              <a:ext cx="7086939" cy="6338130"/>
            </a:xfrm>
            <a:prstGeom prst="rect">
              <a:avLst/>
            </a:prstGeom>
          </p:spPr>
        </p:pic>
        <p:grpSp>
          <p:nvGrpSpPr>
            <p:cNvPr id="33" name="Group 32">
              <a:extLst>
                <a:ext uri="{FF2B5EF4-FFF2-40B4-BE49-F238E27FC236}">
                  <a16:creationId xmlns:a16="http://schemas.microsoft.com/office/drawing/2014/main" id="{5C1B934C-B941-42EB-976D-642D5C0F75C0}"/>
                </a:ext>
              </a:extLst>
            </p:cNvPr>
            <p:cNvGrpSpPr/>
            <p:nvPr/>
          </p:nvGrpSpPr>
          <p:grpSpPr>
            <a:xfrm>
              <a:off x="0" y="9328"/>
              <a:ext cx="12192000" cy="440626"/>
              <a:chOff x="0" y="0"/>
              <a:chExt cx="12192000" cy="440626"/>
            </a:xfrm>
          </p:grpSpPr>
          <p:sp>
            <p:nvSpPr>
              <p:cNvPr id="34" name="Rectangle 33">
                <a:extLst>
                  <a:ext uri="{FF2B5EF4-FFF2-40B4-BE49-F238E27FC236}">
                    <a16:creationId xmlns:a16="http://schemas.microsoft.com/office/drawing/2014/main" id="{92CAAFA1-44D0-479B-AE51-6BCD5A7340D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Rectangle: Top Corners Rounded 36">
                <a:extLst>
                  <a:ext uri="{FF2B5EF4-FFF2-40B4-BE49-F238E27FC236}">
                    <a16:creationId xmlns:a16="http://schemas.microsoft.com/office/drawing/2014/main" id="{26E30DEC-F921-474C-A033-C3745AEC2BD0}"/>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39" name="Rectangle: Top Corners Rounded 38">
                <a:extLst>
                  <a:ext uri="{FF2B5EF4-FFF2-40B4-BE49-F238E27FC236}">
                    <a16:creationId xmlns:a16="http://schemas.microsoft.com/office/drawing/2014/main" id="{64C7B637-7A65-431D-9AA6-CCB84B2389AC}"/>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0" name="Rectangle: Top Corners Rounded 39">
                <a:extLst>
                  <a:ext uri="{FF2B5EF4-FFF2-40B4-BE49-F238E27FC236}">
                    <a16:creationId xmlns:a16="http://schemas.microsoft.com/office/drawing/2014/main" id="{217CA648-F331-4563-BAE9-A98F0346EC02}"/>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1" name="Rectangle: Top Corners Rounded 40">
                <a:extLst>
                  <a:ext uri="{FF2B5EF4-FFF2-40B4-BE49-F238E27FC236}">
                    <a16:creationId xmlns:a16="http://schemas.microsoft.com/office/drawing/2014/main" id="{AE4F8058-CA31-4DCC-9EB3-AF708A4FDDBF}"/>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2" name="Rectangle: Top Corners Rounded 41">
                <a:extLst>
                  <a:ext uri="{FF2B5EF4-FFF2-40B4-BE49-F238E27FC236}">
                    <a16:creationId xmlns:a16="http://schemas.microsoft.com/office/drawing/2014/main" id="{05ED310D-9A69-4502-BBB0-9BA972958050}"/>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grpSp>
    </p:spTree>
    <p:extLst>
      <p:ext uri="{BB962C8B-B14F-4D97-AF65-F5344CB8AC3E}">
        <p14:creationId xmlns:p14="http://schemas.microsoft.com/office/powerpoint/2010/main" val="2979209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B72966-135A-4136-9707-B60E0FE38569}"/>
              </a:ext>
            </a:extLst>
          </p:cNvPr>
          <p:cNvSpPr>
            <a:spLocks noGrp="1"/>
          </p:cNvSpPr>
          <p:nvPr>
            <p:ph type="sldNum" sz="quarter" idx="12"/>
          </p:nvPr>
        </p:nvSpPr>
        <p:spPr/>
        <p:txBody>
          <a:bodyPr/>
          <a:lstStyle/>
          <a:p>
            <a:fld id="{86F9EFF2-DF63-40F5-BBEC-44A3FDA193BA}" type="slidenum">
              <a:rPr lang="en-US" smtClean="0"/>
              <a:pPr/>
              <a:t>48</a:t>
            </a:fld>
            <a:endParaRPr lang="en-US" dirty="0"/>
          </a:p>
        </p:txBody>
      </p:sp>
      <p:sp>
        <p:nvSpPr>
          <p:cNvPr id="5" name="Rectangle 4">
            <a:extLst>
              <a:ext uri="{FF2B5EF4-FFF2-40B4-BE49-F238E27FC236}">
                <a16:creationId xmlns:a16="http://schemas.microsoft.com/office/drawing/2014/main" id="{38762CA3-0638-4044-AEA5-FE18902FE4D9}"/>
              </a:ext>
            </a:extLst>
          </p:cNvPr>
          <p:cNvSpPr/>
          <p:nvPr/>
        </p:nvSpPr>
        <p:spPr>
          <a:xfrm>
            <a:off x="2131741" y="1492472"/>
            <a:ext cx="7928517" cy="4216539"/>
          </a:xfrm>
          <a:prstGeom prst="rect">
            <a:avLst/>
          </a:prstGeom>
        </p:spPr>
        <p:txBody>
          <a:bodyPr wrap="square">
            <a:spAutoFit/>
          </a:bodyPr>
          <a:lstStyle/>
          <a:p>
            <a:pPr algn="ctr"/>
            <a:r>
              <a:rPr lang="en-US" sz="2800" dirty="0">
                <a:latin typeface="Calibri" panose="020F0502020204030204" pitchFamily="34" charset="0"/>
                <a:ea typeface="Times New Roman" panose="02020603050405020304" pitchFamily="18" charset="0"/>
                <a:cs typeface="Times New Roman" panose="02020603050405020304" pitchFamily="18" charset="0"/>
              </a:rPr>
              <a:t>Contact Info</a:t>
            </a:r>
          </a:p>
          <a:p>
            <a:pPr algn="ctr"/>
            <a:endParaRPr lang="en-US" sz="2400" dirty="0">
              <a:latin typeface="Calibri" panose="020F0502020204030204" pitchFamily="34" charset="0"/>
              <a:ea typeface="Times New Roman" panose="02020603050405020304" pitchFamily="18"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Bob McKane, PhD </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Research Ecologist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US EPA </a:t>
            </a:r>
            <a:r>
              <a:rPr lang="en-US" sz="2400" dirty="0">
                <a:latin typeface="Calibri" panose="020F0502020204030204" pitchFamily="34" charset="0"/>
                <a:ea typeface="Calibri" panose="020F0502020204030204" pitchFamily="34" charset="0"/>
                <a:cs typeface="Times New Roman" panose="02020603050405020304" pitchFamily="18" charset="0"/>
              </a:rPr>
              <a:t>Office of Research and Development</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Center for Public Health and Environmental Assessment</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Pacific Ecological Systems Division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200 SW 35</a:t>
            </a:r>
            <a:r>
              <a:rPr lang="en-US" sz="2400" baseline="30000" dirty="0">
                <a:latin typeface="Calibri" panose="020F0502020204030204" pitchFamily="34" charset="0"/>
                <a:ea typeface="Times New Roman" panose="02020603050405020304" pitchFamily="18" charset="0"/>
                <a:cs typeface="Times New Roman" panose="02020603050405020304" pitchFamily="18" charset="0"/>
              </a:rPr>
              <a:t>th</a:t>
            </a:r>
            <a:r>
              <a:rPr lang="en-US" sz="2400" dirty="0">
                <a:latin typeface="Calibri" panose="020F0502020204030204" pitchFamily="34" charset="0"/>
                <a:ea typeface="Times New Roman" panose="02020603050405020304" pitchFamily="18" charset="0"/>
                <a:cs typeface="Times New Roman" panose="02020603050405020304" pitchFamily="18" charset="0"/>
              </a:rPr>
              <a:t> St.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Corvallis, OR 97333</a:t>
            </a:r>
          </a:p>
          <a:p>
            <a:pPr algn="ctr"/>
            <a:r>
              <a:rPr lang="en-US" sz="2400" dirty="0">
                <a:latin typeface="Calibri" panose="020F0502020204030204" pitchFamily="34" charset="0"/>
                <a:ea typeface="Calibri" panose="020F0502020204030204" pitchFamily="34" charset="0"/>
                <a:cs typeface="Times New Roman" panose="02020603050405020304" pitchFamily="18" charset="0"/>
                <a:hlinkClick r:id="rId2"/>
              </a:rPr>
              <a:t>mckane.bob@epa.gov</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1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7C1D762-3CFA-45D3-9480-99AEAFD67300}"/>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F607ED-B954-4487-965F-76337251AF01}"/>
              </a:ext>
            </a:extLst>
          </p:cNvPr>
          <p:cNvPicPr>
            <a:picLocks noChangeAspect="1"/>
          </p:cNvPicPr>
          <p:nvPr/>
        </p:nvPicPr>
        <p:blipFill>
          <a:blip r:embed="rId2"/>
          <a:stretch>
            <a:fillRect/>
          </a:stretch>
        </p:blipFill>
        <p:spPr>
          <a:xfrm>
            <a:off x="5648802" y="2066066"/>
            <a:ext cx="6443311" cy="4449039"/>
          </a:xfrm>
          <a:prstGeom prst="rect">
            <a:avLst/>
          </a:prstGeom>
        </p:spPr>
      </p:pic>
      <p:grpSp>
        <p:nvGrpSpPr>
          <p:cNvPr id="7" name="Group 6">
            <a:extLst>
              <a:ext uri="{FF2B5EF4-FFF2-40B4-BE49-F238E27FC236}">
                <a16:creationId xmlns:a16="http://schemas.microsoft.com/office/drawing/2014/main" id="{889E9C1C-873C-4D98-A79F-2D94C3675FA9}"/>
              </a:ext>
            </a:extLst>
          </p:cNvPr>
          <p:cNvGrpSpPr/>
          <p:nvPr/>
        </p:nvGrpSpPr>
        <p:grpSpPr>
          <a:xfrm>
            <a:off x="0" y="0"/>
            <a:ext cx="12192000" cy="440626"/>
            <a:chOff x="0" y="0"/>
            <a:chExt cx="12192000" cy="440626"/>
          </a:xfrm>
        </p:grpSpPr>
        <p:sp>
          <p:nvSpPr>
            <p:cNvPr id="8" name="Rectangle 7">
              <a:extLst>
                <a:ext uri="{FF2B5EF4-FFF2-40B4-BE49-F238E27FC236}">
                  <a16:creationId xmlns:a16="http://schemas.microsoft.com/office/drawing/2014/main" id="{15624DB4-7AA9-4E1E-9B8D-FE8149360430}"/>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Top Corners Rounded 8">
              <a:extLst>
                <a:ext uri="{FF2B5EF4-FFF2-40B4-BE49-F238E27FC236}">
                  <a16:creationId xmlns:a16="http://schemas.microsoft.com/office/drawing/2014/main" id="{F221FE50-1AE8-4411-8C6A-72D252CE609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0" name="Rectangle: Top Corners Rounded 9">
              <a:extLst>
                <a:ext uri="{FF2B5EF4-FFF2-40B4-BE49-F238E27FC236}">
                  <a16:creationId xmlns:a16="http://schemas.microsoft.com/office/drawing/2014/main" id="{FCF5787F-53D7-4829-BE0F-2C484ACF0C7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2" name="Rectangle: Top Corners Rounded 11">
              <a:extLst>
                <a:ext uri="{FF2B5EF4-FFF2-40B4-BE49-F238E27FC236}">
                  <a16:creationId xmlns:a16="http://schemas.microsoft.com/office/drawing/2014/main" id="{B519E760-8FF1-45F1-8945-C3D34C3604F9}"/>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4" name="Rectangle: Top Corners Rounded 13">
              <a:extLst>
                <a:ext uri="{FF2B5EF4-FFF2-40B4-BE49-F238E27FC236}">
                  <a16:creationId xmlns:a16="http://schemas.microsoft.com/office/drawing/2014/main" id="{E10F1FA2-807F-4561-BEA1-D7D8F96218C6}"/>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5" name="Rectangle: Top Corners Rounded 14">
              <a:extLst>
                <a:ext uri="{FF2B5EF4-FFF2-40B4-BE49-F238E27FC236}">
                  <a16:creationId xmlns:a16="http://schemas.microsoft.com/office/drawing/2014/main" id="{314462D7-271D-4265-86D2-6F5724981CD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22" name="Straight Connector 21">
            <a:extLst>
              <a:ext uri="{FF2B5EF4-FFF2-40B4-BE49-F238E27FC236}">
                <a16:creationId xmlns:a16="http://schemas.microsoft.com/office/drawing/2014/main" id="{F8197988-D002-4EF0-86D1-91CC2411C4C0}"/>
              </a:ext>
            </a:extLst>
          </p:cNvPr>
          <p:cNvCxnSpPr>
            <a:cxnSpLocks/>
          </p:cNvCxnSpPr>
          <p:nvPr/>
        </p:nvCxnSpPr>
        <p:spPr>
          <a:xfrm>
            <a:off x="0" y="2643723"/>
            <a:ext cx="57996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578548B7-A621-4B92-9D56-6508B557E08A}"/>
              </a:ext>
            </a:extLst>
          </p:cNvPr>
          <p:cNvSpPr>
            <a:spLocks noGrp="1"/>
          </p:cNvSpPr>
          <p:nvPr>
            <p:ph type="title"/>
          </p:nvPr>
        </p:nvSpPr>
        <p:spPr>
          <a:xfrm>
            <a:off x="151842" y="1102857"/>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24" name="Content Placeholder 2">
            <a:extLst>
              <a:ext uri="{FF2B5EF4-FFF2-40B4-BE49-F238E27FC236}">
                <a16:creationId xmlns:a16="http://schemas.microsoft.com/office/drawing/2014/main" id="{CF6CFF5B-0102-4B00-93A9-B210BA261A6C}"/>
              </a:ext>
            </a:extLst>
          </p:cNvPr>
          <p:cNvSpPr>
            <a:spLocks noGrp="1"/>
          </p:cNvSpPr>
          <p:nvPr>
            <p:ph idx="1"/>
          </p:nvPr>
        </p:nvSpPr>
        <p:spPr>
          <a:xfrm>
            <a:off x="-611" y="2841671"/>
            <a:ext cx="5411754" cy="3305941"/>
          </a:xfrm>
        </p:spPr>
        <p:txBody>
          <a:bodyPr lIns="182880" tIns="182880" rIns="182880" bIns="182880" anchor="t">
            <a:normAutofit/>
          </a:bodyPr>
          <a:lstStyle/>
          <a:p>
            <a:pPr marL="174625" lvl="2" indent="0">
              <a:lnSpc>
                <a:spcPts val="3000"/>
              </a:lnSpc>
              <a:buClr>
                <a:srgbClr val="7E1008"/>
              </a:buClr>
              <a:buNone/>
            </a:pPr>
            <a:r>
              <a:rPr lang="en-US" sz="2400" dirty="0">
                <a:solidFill>
                  <a:srgbClr val="FFFFFF"/>
                </a:solidFill>
                <a:cs typeface="Times New Roman" panose="02020603050405020304" pitchFamily="18" charset="0"/>
              </a:rPr>
              <a:t>A spatially distributed, ecohydrological model that links a land surface hydrology model with a terrestrial biogeochemistry model for simulating the integrated responses of vegetation, soil, and water quality and quantity to interacting stressors</a:t>
            </a:r>
          </a:p>
        </p:txBody>
      </p:sp>
      <p:sp>
        <p:nvSpPr>
          <p:cNvPr id="25" name="Text Box 15">
            <a:extLst>
              <a:ext uri="{FF2B5EF4-FFF2-40B4-BE49-F238E27FC236}">
                <a16:creationId xmlns:a16="http://schemas.microsoft.com/office/drawing/2014/main" id="{7A0961F5-B9F9-45CB-A709-AB8A17CFED3F}"/>
              </a:ext>
            </a:extLst>
          </p:cNvPr>
          <p:cNvSpPr txBox="1">
            <a:spLocks noChangeArrowheads="1"/>
          </p:cNvSpPr>
          <p:nvPr/>
        </p:nvSpPr>
        <p:spPr bwMode="auto">
          <a:xfrm>
            <a:off x="5648802" y="674856"/>
            <a:ext cx="6443311" cy="118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1200"/>
              </a:spcAft>
              <a:buClr>
                <a:schemeClr val="accent1"/>
              </a:buClr>
            </a:pPr>
            <a:r>
              <a:rPr lang="en-US" sz="1400" b="1" dirty="0"/>
              <a:t>Key Premise </a:t>
            </a:r>
          </a:p>
          <a:p>
            <a:pPr marL="342900" indent="-342900" eaLnBrk="1" hangingPunct="1">
              <a:buClr>
                <a:schemeClr val="accent1"/>
              </a:buClr>
              <a:buFont typeface="Wingdings" panose="05000000000000000000" pitchFamily="2" charset="2"/>
              <a:buChar char="§"/>
            </a:pPr>
            <a:r>
              <a:rPr lang="en-US" sz="1400" dirty="0"/>
              <a:t>Hydrological and biogeochemical processes interact across multiple scales </a:t>
            </a:r>
          </a:p>
          <a:p>
            <a:pPr marL="342900" indent="-342900" eaLnBrk="1" hangingPunct="1">
              <a:spcBef>
                <a:spcPts val="600"/>
              </a:spcBef>
              <a:buClr>
                <a:schemeClr val="accent1"/>
              </a:buClr>
              <a:buFont typeface="Wingdings" panose="05000000000000000000" pitchFamily="2" charset="2"/>
              <a:buChar char="§"/>
            </a:pPr>
            <a:r>
              <a:rPr lang="en-US" sz="1400" dirty="0"/>
              <a:t>These interactions tightly regulate stream water quality and quantity, food and fiber production, habitat quality and other ecosystem services</a:t>
            </a:r>
          </a:p>
        </p:txBody>
      </p:sp>
      <p:sp>
        <p:nvSpPr>
          <p:cNvPr id="26" name="Slide Number Placeholder 25">
            <a:extLst>
              <a:ext uri="{FF2B5EF4-FFF2-40B4-BE49-F238E27FC236}">
                <a16:creationId xmlns:a16="http://schemas.microsoft.com/office/drawing/2014/main" id="{AD7A5ED7-060E-43CF-ACD1-BB7DF870D8F4}"/>
              </a:ext>
            </a:extLst>
          </p:cNvPr>
          <p:cNvSpPr>
            <a:spLocks noGrp="1"/>
          </p:cNvSpPr>
          <p:nvPr>
            <p:ph type="sldNum" sz="quarter" idx="12"/>
          </p:nvPr>
        </p:nvSpPr>
        <p:spPr/>
        <p:txBody>
          <a:bodyPr/>
          <a:lstStyle/>
          <a:p>
            <a:fld id="{86F9EFF2-DF63-40F5-BBEC-44A3FDA193BA}" type="slidenum">
              <a:rPr lang="en-US" smtClean="0">
                <a:solidFill>
                  <a:schemeClr val="bg1"/>
                </a:solidFill>
              </a:rPr>
              <a:t>5</a:t>
            </a:fld>
            <a:endParaRPr lang="en-US" dirty="0">
              <a:solidFill>
                <a:schemeClr val="bg1"/>
              </a:solidFill>
            </a:endParaRPr>
          </a:p>
        </p:txBody>
      </p:sp>
      <p:sp>
        <p:nvSpPr>
          <p:cNvPr id="20" name="Text Box 15">
            <a:extLst>
              <a:ext uri="{FF2B5EF4-FFF2-40B4-BE49-F238E27FC236}">
                <a16:creationId xmlns:a16="http://schemas.microsoft.com/office/drawing/2014/main" id="{EEFFAE74-D79C-43C1-AEFD-A8BEA77A786A}"/>
              </a:ext>
            </a:extLst>
          </p:cNvPr>
          <p:cNvSpPr txBox="1">
            <a:spLocks noChangeArrowheads="1"/>
          </p:cNvSpPr>
          <p:nvPr/>
        </p:nvSpPr>
        <p:spPr bwMode="auto">
          <a:xfrm>
            <a:off x="5648801" y="567944"/>
            <a:ext cx="6443311" cy="1938992"/>
          </a:xfrm>
          <a:prstGeom prst="rect">
            <a:avLst/>
          </a:prstGeom>
          <a:solidFill>
            <a:schemeClr val="tx2">
              <a:lumMod val="20000"/>
              <a:lumOff val="80000"/>
            </a:schemeClr>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1200"/>
              </a:spcAft>
              <a:buClr>
                <a:schemeClr val="accent1"/>
              </a:buClr>
            </a:pPr>
            <a:r>
              <a:rPr lang="en-US" sz="2000" dirty="0"/>
              <a:t>A main purpose of this multi-scale approach is to help LIOs and other </a:t>
            </a:r>
            <a:r>
              <a:rPr lang="pt-BR" sz="2000" dirty="0"/>
              <a:t>local planners formulate effective habitat and watershed restoration decisions, and to visualize how effects of their decisions will propagate downstream with far reaching benefits and tradeoffs for terrestrial and marine ecosystem services. </a:t>
            </a:r>
            <a:endParaRPr lang="en-US" sz="2000" dirty="0"/>
          </a:p>
        </p:txBody>
      </p:sp>
    </p:spTree>
    <p:extLst>
      <p:ext uri="{BB962C8B-B14F-4D97-AF65-F5344CB8AC3E}">
        <p14:creationId xmlns:p14="http://schemas.microsoft.com/office/powerpoint/2010/main" val="27892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2D8B798-2370-4EAB-A03D-698DB41BBC5D}"/>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79FD99E-3671-4710-8169-74ADAF3A6C4F}"/>
              </a:ext>
            </a:extLst>
          </p:cNvPr>
          <p:cNvPicPr>
            <a:picLocks noChangeAspect="1"/>
          </p:cNvPicPr>
          <p:nvPr/>
        </p:nvPicPr>
        <p:blipFill>
          <a:blip r:embed="rId2"/>
          <a:stretch>
            <a:fillRect/>
          </a:stretch>
        </p:blipFill>
        <p:spPr>
          <a:xfrm>
            <a:off x="6546362" y="1995626"/>
            <a:ext cx="4672965" cy="3771900"/>
          </a:xfrm>
          <a:prstGeom prst="rect">
            <a:avLst/>
          </a:prstGeom>
        </p:spPr>
      </p:pic>
      <p:sp>
        <p:nvSpPr>
          <p:cNvPr id="8" name="TextBox 7">
            <a:extLst>
              <a:ext uri="{FF2B5EF4-FFF2-40B4-BE49-F238E27FC236}">
                <a16:creationId xmlns:a16="http://schemas.microsoft.com/office/drawing/2014/main" id="{DE1C58D4-B541-4BD0-8423-47F1157256D7}"/>
              </a:ext>
            </a:extLst>
          </p:cNvPr>
          <p:cNvSpPr txBox="1"/>
          <p:nvPr/>
        </p:nvSpPr>
        <p:spPr>
          <a:xfrm>
            <a:off x="6946845" y="1138750"/>
            <a:ext cx="3791562" cy="584775"/>
          </a:xfrm>
          <a:prstGeom prst="rect">
            <a:avLst/>
          </a:prstGeom>
          <a:noFill/>
        </p:spPr>
        <p:txBody>
          <a:bodyPr wrap="square" rtlCol="0">
            <a:spAutoFit/>
          </a:bodyPr>
          <a:lstStyle/>
          <a:p>
            <a:pPr algn="ctr"/>
            <a:r>
              <a:rPr lang="en-US" sz="3200" dirty="0"/>
              <a:t>Grid size is important  </a:t>
            </a:r>
          </a:p>
        </p:txBody>
      </p:sp>
      <p:grpSp>
        <p:nvGrpSpPr>
          <p:cNvPr id="16" name="Group 15">
            <a:extLst>
              <a:ext uri="{FF2B5EF4-FFF2-40B4-BE49-F238E27FC236}">
                <a16:creationId xmlns:a16="http://schemas.microsoft.com/office/drawing/2014/main" id="{A325FB39-0387-456A-8365-A5A50D14CC00}"/>
              </a:ext>
            </a:extLst>
          </p:cNvPr>
          <p:cNvGrpSpPr/>
          <p:nvPr/>
        </p:nvGrpSpPr>
        <p:grpSpPr>
          <a:xfrm>
            <a:off x="0" y="0"/>
            <a:ext cx="12192000" cy="440626"/>
            <a:chOff x="0" y="0"/>
            <a:chExt cx="12192000" cy="440626"/>
          </a:xfrm>
        </p:grpSpPr>
        <p:sp>
          <p:nvSpPr>
            <p:cNvPr id="17" name="Rectangle 16">
              <a:extLst>
                <a:ext uri="{FF2B5EF4-FFF2-40B4-BE49-F238E27FC236}">
                  <a16:creationId xmlns:a16="http://schemas.microsoft.com/office/drawing/2014/main" id="{4BB3C68C-65A1-462D-A153-1B82DA5FF3E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Top Corners Rounded 17">
              <a:extLst>
                <a:ext uri="{FF2B5EF4-FFF2-40B4-BE49-F238E27FC236}">
                  <a16:creationId xmlns:a16="http://schemas.microsoft.com/office/drawing/2014/main" id="{A95E3C93-FB1A-4401-9738-CEFD6EE2154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9" name="Rectangle: Top Corners Rounded 18">
              <a:extLst>
                <a:ext uri="{FF2B5EF4-FFF2-40B4-BE49-F238E27FC236}">
                  <a16:creationId xmlns:a16="http://schemas.microsoft.com/office/drawing/2014/main" id="{8BED24B7-ACD4-4295-92F6-758EFABC8D17}"/>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0" name="Rectangle: Top Corners Rounded 19">
              <a:extLst>
                <a:ext uri="{FF2B5EF4-FFF2-40B4-BE49-F238E27FC236}">
                  <a16:creationId xmlns:a16="http://schemas.microsoft.com/office/drawing/2014/main" id="{5F7E1F44-80CE-460E-9CB9-C96CF48936C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1" name="Rectangle: Top Corners Rounded 20">
              <a:extLst>
                <a:ext uri="{FF2B5EF4-FFF2-40B4-BE49-F238E27FC236}">
                  <a16:creationId xmlns:a16="http://schemas.microsoft.com/office/drawing/2014/main" id="{18178DEC-8858-4FD9-8964-11E1BADE3AA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2" name="Rectangle: Top Corners Rounded 21">
              <a:extLst>
                <a:ext uri="{FF2B5EF4-FFF2-40B4-BE49-F238E27FC236}">
                  <a16:creationId xmlns:a16="http://schemas.microsoft.com/office/drawing/2014/main" id="{C1D61EEA-E974-4C41-8919-91B04CB68F64}"/>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6" name="Title 1">
            <a:extLst>
              <a:ext uri="{FF2B5EF4-FFF2-40B4-BE49-F238E27FC236}">
                <a16:creationId xmlns:a16="http://schemas.microsoft.com/office/drawing/2014/main" id="{D1341B54-2DCB-4D04-976B-0174BC74A6DF}"/>
              </a:ext>
            </a:extLst>
          </p:cNvPr>
          <p:cNvSpPr>
            <a:spLocks noGrp="1"/>
          </p:cNvSpPr>
          <p:nvPr>
            <p:ph type="title"/>
          </p:nvPr>
        </p:nvSpPr>
        <p:spPr>
          <a:xfrm>
            <a:off x="151842" y="813608"/>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27" name="Content Placeholder 2">
            <a:extLst>
              <a:ext uri="{FF2B5EF4-FFF2-40B4-BE49-F238E27FC236}">
                <a16:creationId xmlns:a16="http://schemas.microsoft.com/office/drawing/2014/main" id="{850A82D8-14AE-4F7D-A793-8681952FB566}"/>
              </a:ext>
            </a:extLst>
          </p:cNvPr>
          <p:cNvSpPr>
            <a:spLocks noGrp="1"/>
          </p:cNvSpPr>
          <p:nvPr>
            <p:ph idx="1"/>
          </p:nvPr>
        </p:nvSpPr>
        <p:spPr>
          <a:xfrm>
            <a:off x="263536" y="2685009"/>
            <a:ext cx="5104708" cy="3563738"/>
          </a:xfrm>
        </p:spPr>
        <p:txBody>
          <a:bodyPr anchor="t">
            <a:normAutofit lnSpcReduction="10000"/>
          </a:bodyPr>
          <a:lstStyle/>
          <a:p>
            <a:pPr marL="0" indent="0">
              <a:buNone/>
            </a:pPr>
            <a:r>
              <a:rPr lang="en-US" sz="2400" dirty="0">
                <a:solidFill>
                  <a:srgbClr val="FFFF99"/>
                </a:solidFill>
              </a:rPr>
              <a:t>Users select VELMA’s grid size</a:t>
            </a:r>
          </a:p>
          <a:p>
            <a:pPr marL="0" indent="0">
              <a:spcBef>
                <a:spcPts val="1800"/>
              </a:spcBef>
              <a:buNone/>
            </a:pPr>
            <a:r>
              <a:rPr lang="en-US" sz="2400" dirty="0">
                <a:solidFill>
                  <a:schemeClr val="bg1"/>
                </a:solidFill>
              </a:rPr>
              <a:t>30-meter grids are generally well suited for simulating effects of land use on streamflow and water quality in forest and agricultural landscapes.</a:t>
            </a:r>
          </a:p>
          <a:p>
            <a:pPr marL="0" indent="0">
              <a:spcBef>
                <a:spcPts val="1800"/>
              </a:spcBef>
              <a:buNone/>
            </a:pPr>
            <a:r>
              <a:rPr lang="en-US" sz="2400" dirty="0">
                <a:solidFill>
                  <a:schemeClr val="bg1"/>
                </a:solidFill>
              </a:rPr>
              <a:t>Example question:</a:t>
            </a:r>
          </a:p>
          <a:p>
            <a:pPr marL="401638" lvl="1">
              <a:spcBef>
                <a:spcPts val="1200"/>
              </a:spcBef>
            </a:pPr>
            <a:r>
              <a:rPr lang="en-US" sz="2200" dirty="0">
                <a:solidFill>
                  <a:schemeClr val="bg1"/>
                </a:solidFill>
              </a:rPr>
              <a:t>Where and how wide or tall does a riparian buffer need to be to protect stream water quality?</a:t>
            </a:r>
          </a:p>
        </p:txBody>
      </p:sp>
      <p:cxnSp>
        <p:nvCxnSpPr>
          <p:cNvPr id="29" name="Straight Connector 28">
            <a:extLst>
              <a:ext uri="{FF2B5EF4-FFF2-40B4-BE49-F238E27FC236}">
                <a16:creationId xmlns:a16="http://schemas.microsoft.com/office/drawing/2014/main" id="{2C583ECE-C586-4EC3-82A4-AF7BF024C2CA}"/>
              </a:ext>
            </a:extLst>
          </p:cNvPr>
          <p:cNvCxnSpPr>
            <a:cxnSpLocks/>
          </p:cNvCxnSpPr>
          <p:nvPr/>
        </p:nvCxnSpPr>
        <p:spPr>
          <a:xfrm>
            <a:off x="0" y="2354474"/>
            <a:ext cx="55566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57354DA0-A8BD-4050-BD56-70155CBA8CF4}"/>
              </a:ext>
            </a:extLst>
          </p:cNvPr>
          <p:cNvSpPr>
            <a:spLocks noGrp="1"/>
          </p:cNvSpPr>
          <p:nvPr>
            <p:ph type="sldNum" sz="quarter" idx="12"/>
          </p:nvPr>
        </p:nvSpPr>
        <p:spPr/>
        <p:txBody>
          <a:bodyPr/>
          <a:lstStyle/>
          <a:p>
            <a:fld id="{86F9EFF2-DF63-40F5-BBEC-44A3FDA193BA}" type="slidenum">
              <a:rPr lang="en-US" smtClean="0">
                <a:solidFill>
                  <a:schemeClr val="bg1"/>
                </a:solidFill>
              </a:rPr>
              <a:t>6</a:t>
            </a:fld>
            <a:endParaRPr lang="en-US" dirty="0">
              <a:solidFill>
                <a:schemeClr val="bg1"/>
              </a:solidFill>
            </a:endParaRPr>
          </a:p>
        </p:txBody>
      </p:sp>
    </p:spTree>
    <p:extLst>
      <p:ext uri="{BB962C8B-B14F-4D97-AF65-F5344CB8AC3E}">
        <p14:creationId xmlns:p14="http://schemas.microsoft.com/office/powerpoint/2010/main" val="2724078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A6A876C-6B8E-4D8A-8983-CB9420C95DFD}"/>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4339B2-93FD-4C2F-AB16-EE88CC1539D1}"/>
              </a:ext>
            </a:extLst>
          </p:cNvPr>
          <p:cNvPicPr>
            <a:picLocks noChangeAspect="1"/>
          </p:cNvPicPr>
          <p:nvPr/>
        </p:nvPicPr>
        <p:blipFill>
          <a:blip r:embed="rId2"/>
          <a:stretch>
            <a:fillRect/>
          </a:stretch>
        </p:blipFill>
        <p:spPr>
          <a:xfrm>
            <a:off x="6618589" y="1875746"/>
            <a:ext cx="4725353" cy="3803333"/>
          </a:xfrm>
          <a:prstGeom prst="rect">
            <a:avLst/>
          </a:prstGeom>
        </p:spPr>
      </p:pic>
      <p:grpSp>
        <p:nvGrpSpPr>
          <p:cNvPr id="16" name="Group 15">
            <a:extLst>
              <a:ext uri="{FF2B5EF4-FFF2-40B4-BE49-F238E27FC236}">
                <a16:creationId xmlns:a16="http://schemas.microsoft.com/office/drawing/2014/main" id="{A325FB39-0387-456A-8365-A5A50D14CC00}"/>
              </a:ext>
            </a:extLst>
          </p:cNvPr>
          <p:cNvGrpSpPr/>
          <p:nvPr/>
        </p:nvGrpSpPr>
        <p:grpSpPr>
          <a:xfrm>
            <a:off x="0" y="0"/>
            <a:ext cx="12192000" cy="440626"/>
            <a:chOff x="0" y="0"/>
            <a:chExt cx="12192000" cy="440626"/>
          </a:xfrm>
        </p:grpSpPr>
        <p:sp>
          <p:nvSpPr>
            <p:cNvPr id="17" name="Rectangle 16">
              <a:extLst>
                <a:ext uri="{FF2B5EF4-FFF2-40B4-BE49-F238E27FC236}">
                  <a16:creationId xmlns:a16="http://schemas.microsoft.com/office/drawing/2014/main" id="{4BB3C68C-65A1-462D-A153-1B82DA5FF3E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Top Corners Rounded 17">
              <a:extLst>
                <a:ext uri="{FF2B5EF4-FFF2-40B4-BE49-F238E27FC236}">
                  <a16:creationId xmlns:a16="http://schemas.microsoft.com/office/drawing/2014/main" id="{A95E3C93-FB1A-4401-9738-CEFD6EE2154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9" name="Rectangle: Top Corners Rounded 18">
              <a:extLst>
                <a:ext uri="{FF2B5EF4-FFF2-40B4-BE49-F238E27FC236}">
                  <a16:creationId xmlns:a16="http://schemas.microsoft.com/office/drawing/2014/main" id="{8BED24B7-ACD4-4295-92F6-758EFABC8D17}"/>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0" name="Rectangle: Top Corners Rounded 19">
              <a:extLst>
                <a:ext uri="{FF2B5EF4-FFF2-40B4-BE49-F238E27FC236}">
                  <a16:creationId xmlns:a16="http://schemas.microsoft.com/office/drawing/2014/main" id="{5F7E1F44-80CE-460E-9CB9-C96CF48936C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1" name="Rectangle: Top Corners Rounded 20">
              <a:extLst>
                <a:ext uri="{FF2B5EF4-FFF2-40B4-BE49-F238E27FC236}">
                  <a16:creationId xmlns:a16="http://schemas.microsoft.com/office/drawing/2014/main" id="{18178DEC-8858-4FD9-8964-11E1BADE3AA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2" name="Rectangle: Top Corners Rounded 21">
              <a:extLst>
                <a:ext uri="{FF2B5EF4-FFF2-40B4-BE49-F238E27FC236}">
                  <a16:creationId xmlns:a16="http://schemas.microsoft.com/office/drawing/2014/main" id="{C1D61EEA-E974-4C41-8919-91B04CB68F64}"/>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4" name="Title 1">
            <a:extLst>
              <a:ext uri="{FF2B5EF4-FFF2-40B4-BE49-F238E27FC236}">
                <a16:creationId xmlns:a16="http://schemas.microsoft.com/office/drawing/2014/main" id="{F050D8F1-DF06-4BF9-A76A-B85C33BE0C6F}"/>
              </a:ext>
            </a:extLst>
          </p:cNvPr>
          <p:cNvSpPr>
            <a:spLocks noGrp="1"/>
          </p:cNvSpPr>
          <p:nvPr>
            <p:ph type="title"/>
          </p:nvPr>
        </p:nvSpPr>
        <p:spPr>
          <a:xfrm>
            <a:off x="151842" y="636319"/>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8449AB5C-D1B4-4F01-9D28-F54554F2D8F1}"/>
              </a:ext>
            </a:extLst>
          </p:cNvPr>
          <p:cNvCxnSpPr>
            <a:cxnSpLocks/>
          </p:cNvCxnSpPr>
          <p:nvPr/>
        </p:nvCxnSpPr>
        <p:spPr>
          <a:xfrm>
            <a:off x="0" y="2177185"/>
            <a:ext cx="55566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F25EEB4-DEB7-42C6-82D3-EE0E58CE0508}"/>
              </a:ext>
            </a:extLst>
          </p:cNvPr>
          <p:cNvSpPr/>
          <p:nvPr/>
        </p:nvSpPr>
        <p:spPr>
          <a:xfrm>
            <a:off x="208017" y="2396951"/>
            <a:ext cx="5241058" cy="4490460"/>
          </a:xfrm>
          <a:prstGeom prst="rect">
            <a:avLst/>
          </a:prstGeom>
        </p:spPr>
        <p:txBody>
          <a:bodyPr wrap="square">
            <a:spAutoFit/>
          </a:bodyPr>
          <a:lstStyle/>
          <a:p>
            <a:r>
              <a:rPr lang="en-US" sz="2200" dirty="0">
                <a:solidFill>
                  <a:srgbClr val="FFFF99"/>
                </a:solidFill>
              </a:rPr>
              <a:t>Urban applications require smaller grids</a:t>
            </a:r>
            <a:r>
              <a:rPr lang="en-US" sz="2200" dirty="0">
                <a:solidFill>
                  <a:srgbClr val="FFFF00"/>
                </a:solidFill>
              </a:rPr>
              <a:t> </a:t>
            </a:r>
            <a:r>
              <a:rPr lang="en-US" sz="2000" dirty="0">
                <a:solidFill>
                  <a:schemeClr val="bg1"/>
                </a:solidFill>
              </a:rPr>
              <a:t>to capture effects of impervious surfaces, curbs, drains, pipes, rain gardens, green roofs, and other gray and green infrastructure.</a:t>
            </a:r>
          </a:p>
          <a:p>
            <a:pPr>
              <a:spcBef>
                <a:spcPts val="1800"/>
              </a:spcBef>
            </a:pPr>
            <a:r>
              <a:rPr lang="en-US" sz="2000" dirty="0">
                <a:solidFill>
                  <a:srgbClr val="FFFF99"/>
                </a:solidFill>
              </a:rPr>
              <a:t>Example question:</a:t>
            </a:r>
          </a:p>
          <a:p>
            <a:pPr marL="401638" lvl="1" indent="-228600">
              <a:lnSpc>
                <a:spcPct val="90000"/>
              </a:lnSpc>
              <a:spcBef>
                <a:spcPts val="1200"/>
              </a:spcBef>
              <a:buFont typeface="Arial" panose="020B0604020202020204" pitchFamily="34" charset="0"/>
              <a:buChar char="•"/>
            </a:pPr>
            <a:r>
              <a:rPr lang="en-US" dirty="0">
                <a:solidFill>
                  <a:schemeClr val="bg1"/>
                </a:solidFill>
              </a:rPr>
              <a:t>Where and what kind of green and gray infrastructure should stormwater managers use to reduce  stormwater runoff and contaminant loads to streams and estuaries?</a:t>
            </a:r>
          </a:p>
          <a:p>
            <a:pPr marL="401638" lvl="1" indent="-228600">
              <a:lnSpc>
                <a:spcPct val="90000"/>
              </a:lnSpc>
              <a:spcBef>
                <a:spcPts val="1200"/>
              </a:spcBef>
              <a:buFont typeface="Arial" panose="020B0604020202020204" pitchFamily="34" charset="0"/>
              <a:buChar char="•"/>
            </a:pPr>
            <a:r>
              <a:rPr lang="en-US" dirty="0">
                <a:solidFill>
                  <a:schemeClr val="bg1"/>
                </a:solidFill>
              </a:rPr>
              <a:t>Such questions cannot be answered unambiguously using semi-distributed models (HSPF, SWAT…), in comparison to fully-distributed (grid-based) models such as VELMA.</a:t>
            </a:r>
          </a:p>
          <a:p>
            <a:pPr marL="401638" lvl="1" indent="-228600">
              <a:lnSpc>
                <a:spcPct val="90000"/>
              </a:lnSpc>
              <a:spcBef>
                <a:spcPts val="600"/>
              </a:spcBef>
              <a:buFont typeface="Arial" panose="020B0604020202020204" pitchFamily="34" charset="0"/>
              <a:buChar char="•"/>
            </a:pPr>
            <a:endParaRPr lang="en-US" dirty="0">
              <a:solidFill>
                <a:schemeClr val="bg1"/>
              </a:solidFill>
            </a:endParaRPr>
          </a:p>
        </p:txBody>
      </p:sp>
      <p:sp>
        <p:nvSpPr>
          <p:cNvPr id="7" name="Slide Number Placeholder 6">
            <a:extLst>
              <a:ext uri="{FF2B5EF4-FFF2-40B4-BE49-F238E27FC236}">
                <a16:creationId xmlns:a16="http://schemas.microsoft.com/office/drawing/2014/main" id="{877B65E6-03E9-4D4A-B0FD-09CA900AADEC}"/>
              </a:ext>
            </a:extLst>
          </p:cNvPr>
          <p:cNvSpPr>
            <a:spLocks noGrp="1"/>
          </p:cNvSpPr>
          <p:nvPr>
            <p:ph type="sldNum" sz="quarter" idx="12"/>
          </p:nvPr>
        </p:nvSpPr>
        <p:spPr/>
        <p:txBody>
          <a:bodyPr/>
          <a:lstStyle/>
          <a:p>
            <a:fld id="{86F9EFF2-DF63-40F5-BBEC-44A3FDA193BA}" type="slidenum">
              <a:rPr lang="en-US" smtClean="0">
                <a:solidFill>
                  <a:schemeClr val="bg1"/>
                </a:solidFill>
              </a:rPr>
              <a:t>7</a:t>
            </a:fld>
            <a:endParaRPr lang="en-US" dirty="0">
              <a:solidFill>
                <a:schemeClr val="bg1"/>
              </a:solidFill>
            </a:endParaRPr>
          </a:p>
        </p:txBody>
      </p:sp>
      <p:sp>
        <p:nvSpPr>
          <p:cNvPr id="27" name="TextBox 26">
            <a:extLst>
              <a:ext uri="{FF2B5EF4-FFF2-40B4-BE49-F238E27FC236}">
                <a16:creationId xmlns:a16="http://schemas.microsoft.com/office/drawing/2014/main" id="{490E3024-F939-4C2F-B731-A419CE76DC63}"/>
              </a:ext>
            </a:extLst>
          </p:cNvPr>
          <p:cNvSpPr txBox="1"/>
          <p:nvPr/>
        </p:nvSpPr>
        <p:spPr>
          <a:xfrm>
            <a:off x="6946845" y="1138750"/>
            <a:ext cx="3791562" cy="584775"/>
          </a:xfrm>
          <a:prstGeom prst="rect">
            <a:avLst/>
          </a:prstGeom>
          <a:noFill/>
        </p:spPr>
        <p:txBody>
          <a:bodyPr wrap="square" rtlCol="0">
            <a:spAutoFit/>
          </a:bodyPr>
          <a:lstStyle/>
          <a:p>
            <a:pPr algn="ctr"/>
            <a:r>
              <a:rPr lang="en-US" sz="3200" dirty="0"/>
              <a:t>Grid size is important  </a:t>
            </a:r>
          </a:p>
        </p:txBody>
      </p:sp>
    </p:spTree>
    <p:extLst>
      <p:ext uri="{BB962C8B-B14F-4D97-AF65-F5344CB8AC3E}">
        <p14:creationId xmlns:p14="http://schemas.microsoft.com/office/powerpoint/2010/main" val="570180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7AB0A9-1496-413B-92B5-B2EE90AB37BD}"/>
              </a:ext>
            </a:extLst>
          </p:cNvPr>
          <p:cNvPicPr>
            <a:picLocks noChangeAspect="1"/>
          </p:cNvPicPr>
          <p:nvPr/>
        </p:nvPicPr>
        <p:blipFill>
          <a:blip r:embed="rId2"/>
          <a:stretch>
            <a:fillRect/>
          </a:stretch>
        </p:blipFill>
        <p:spPr>
          <a:xfrm>
            <a:off x="1227465" y="1216395"/>
            <a:ext cx="9860298" cy="5571067"/>
          </a:xfrm>
          <a:prstGeom prst="rect">
            <a:avLst/>
          </a:prstGeom>
        </p:spPr>
      </p:pic>
      <p:grpSp>
        <p:nvGrpSpPr>
          <p:cNvPr id="3" name="Group 2">
            <a:extLst>
              <a:ext uri="{FF2B5EF4-FFF2-40B4-BE49-F238E27FC236}">
                <a16:creationId xmlns:a16="http://schemas.microsoft.com/office/drawing/2014/main" id="{C94F3B3A-AA29-42B7-9EA9-D6D87AB00434}"/>
              </a:ext>
            </a:extLst>
          </p:cNvPr>
          <p:cNvGrpSpPr/>
          <p:nvPr/>
        </p:nvGrpSpPr>
        <p:grpSpPr>
          <a:xfrm>
            <a:off x="0" y="0"/>
            <a:ext cx="12192000" cy="440626"/>
            <a:chOff x="0" y="0"/>
            <a:chExt cx="12192000" cy="440626"/>
          </a:xfrm>
        </p:grpSpPr>
        <p:sp>
          <p:nvSpPr>
            <p:cNvPr id="4" name="Rectangle 3">
              <a:extLst>
                <a:ext uri="{FF2B5EF4-FFF2-40B4-BE49-F238E27FC236}">
                  <a16:creationId xmlns:a16="http://schemas.microsoft.com/office/drawing/2014/main" id="{1832577E-B4E7-49BC-BDE8-65EA0D2BBC6A}"/>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Top Corners Rounded 4">
              <a:extLst>
                <a:ext uri="{FF2B5EF4-FFF2-40B4-BE49-F238E27FC236}">
                  <a16:creationId xmlns:a16="http://schemas.microsoft.com/office/drawing/2014/main" id="{961621DF-B219-470E-BA41-F741BEEA1BC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6" name="Rectangle: Top Corners Rounded 5">
              <a:extLst>
                <a:ext uri="{FF2B5EF4-FFF2-40B4-BE49-F238E27FC236}">
                  <a16:creationId xmlns:a16="http://schemas.microsoft.com/office/drawing/2014/main" id="{29E4B30D-E949-4CBF-9DC8-9282BFF68DD3}"/>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7" name="Rectangle: Top Corners Rounded 6">
              <a:extLst>
                <a:ext uri="{FF2B5EF4-FFF2-40B4-BE49-F238E27FC236}">
                  <a16:creationId xmlns:a16="http://schemas.microsoft.com/office/drawing/2014/main" id="{D97207A4-A993-4565-BAC2-A09F528A426E}"/>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8" name="Rectangle: Top Corners Rounded 7">
              <a:extLst>
                <a:ext uri="{FF2B5EF4-FFF2-40B4-BE49-F238E27FC236}">
                  <a16:creationId xmlns:a16="http://schemas.microsoft.com/office/drawing/2014/main" id="{5594750E-E123-4352-A1A4-488513F0DD27}"/>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9" name="Rectangle: Top Corners Rounded 8">
              <a:extLst>
                <a:ext uri="{FF2B5EF4-FFF2-40B4-BE49-F238E27FC236}">
                  <a16:creationId xmlns:a16="http://schemas.microsoft.com/office/drawing/2014/main" id="{3BD00250-1289-4277-9F7F-D0C3C5E6029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0" name="Rectangle 2">
            <a:extLst>
              <a:ext uri="{FF2B5EF4-FFF2-40B4-BE49-F238E27FC236}">
                <a16:creationId xmlns:a16="http://schemas.microsoft.com/office/drawing/2014/main" id="{EA7BE84D-E31D-43D9-A379-02439B076DEA}"/>
              </a:ext>
            </a:extLst>
          </p:cNvPr>
          <p:cNvSpPr>
            <a:spLocks noChangeArrowheads="1"/>
          </p:cNvSpPr>
          <p:nvPr/>
        </p:nvSpPr>
        <p:spPr bwMode="auto">
          <a:xfrm>
            <a:off x="112763" y="525139"/>
            <a:ext cx="11985523" cy="492443"/>
          </a:xfrm>
          <a:prstGeom prst="rect">
            <a:avLst/>
          </a:prstGeom>
          <a:noFill/>
          <a:ln>
            <a:noFill/>
          </a:ln>
        </p:spPr>
        <p:txBody>
          <a:bodyPr wrap="square" lIns="0" tIns="0" rIns="0" bIns="0">
            <a:spAutoFit/>
          </a:bodyPr>
          <a:lstStyle/>
          <a:p>
            <a:pPr algn="ctr">
              <a:spcBef>
                <a:spcPct val="50000"/>
              </a:spcBef>
              <a:tabLst>
                <a:tab pos="341313" algn="l"/>
                <a:tab pos="795338" algn="l"/>
              </a:tabLst>
            </a:pPr>
            <a:r>
              <a:rPr lang="en-US" sz="3200" dirty="0">
                <a:latin typeface="+mj-lt"/>
                <a:ea typeface="ＭＳ Ｐゴシック" charset="-128"/>
                <a:cs typeface="Times New Roman" pitchFamily="18" charset="0"/>
              </a:rPr>
              <a:t>Publicly available data used to set up VELMA</a:t>
            </a:r>
          </a:p>
        </p:txBody>
      </p:sp>
      <p:sp>
        <p:nvSpPr>
          <p:cNvPr id="11" name="TextBox 10">
            <a:extLst>
              <a:ext uri="{FF2B5EF4-FFF2-40B4-BE49-F238E27FC236}">
                <a16:creationId xmlns:a16="http://schemas.microsoft.com/office/drawing/2014/main" id="{EEF72813-837A-4CAD-B7FB-6110C58B60C5}"/>
              </a:ext>
            </a:extLst>
          </p:cNvPr>
          <p:cNvSpPr txBox="1"/>
          <p:nvPr/>
        </p:nvSpPr>
        <p:spPr>
          <a:xfrm>
            <a:off x="4161842" y="937691"/>
            <a:ext cx="3897221" cy="276999"/>
          </a:xfrm>
          <a:prstGeom prst="rect">
            <a:avLst/>
          </a:prstGeom>
          <a:noFill/>
        </p:spPr>
        <p:txBody>
          <a:bodyPr wrap="none" rtlCol="0">
            <a:spAutoFit/>
          </a:bodyPr>
          <a:lstStyle/>
          <a:p>
            <a:r>
              <a:rPr lang="en-US" sz="1200" dirty="0"/>
              <a:t>Image: Courtney Zambory, Oregon Dept of Fish and Wildlife</a:t>
            </a:r>
          </a:p>
        </p:txBody>
      </p:sp>
      <p:sp>
        <p:nvSpPr>
          <p:cNvPr id="12" name="Slide Number Placeholder 11">
            <a:extLst>
              <a:ext uri="{FF2B5EF4-FFF2-40B4-BE49-F238E27FC236}">
                <a16:creationId xmlns:a16="http://schemas.microsoft.com/office/drawing/2014/main" id="{415C3CC9-2333-4856-9563-197EE5F2001C}"/>
              </a:ext>
            </a:extLst>
          </p:cNvPr>
          <p:cNvSpPr>
            <a:spLocks noGrp="1"/>
          </p:cNvSpPr>
          <p:nvPr>
            <p:ph type="sldNum" sz="quarter" idx="12"/>
          </p:nvPr>
        </p:nvSpPr>
        <p:spPr/>
        <p:txBody>
          <a:bodyPr/>
          <a:lstStyle/>
          <a:p>
            <a:fld id="{86F9EFF2-DF63-40F5-BBEC-44A3FDA193BA}" type="slidenum">
              <a:rPr lang="en-US" smtClean="0"/>
              <a:t>8</a:t>
            </a:fld>
            <a:endParaRPr lang="en-US" dirty="0"/>
          </a:p>
        </p:txBody>
      </p:sp>
    </p:spTree>
    <p:extLst>
      <p:ext uri="{BB962C8B-B14F-4D97-AF65-F5344CB8AC3E}">
        <p14:creationId xmlns:p14="http://schemas.microsoft.com/office/powerpoint/2010/main" val="90671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5001" y="1067888"/>
            <a:ext cx="9720072" cy="691134"/>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accent1"/>
                </a:solidFill>
                <a:latin typeface="+mn-lt"/>
                <a:cs typeface="Times New Roman" panose="02020603050405020304" pitchFamily="18" charset="0"/>
              </a:rPr>
              <a:t>VELMA’s Many Outputs</a:t>
            </a:r>
          </a:p>
        </p:txBody>
      </p:sp>
      <p:sp>
        <p:nvSpPr>
          <p:cNvPr id="3" name="Content Placeholder 4"/>
          <p:cNvSpPr txBox="1">
            <a:spLocks/>
          </p:cNvSpPr>
          <p:nvPr/>
        </p:nvSpPr>
        <p:spPr>
          <a:xfrm>
            <a:off x="505001" y="2078165"/>
            <a:ext cx="11734800" cy="4570285"/>
          </a:xfrm>
          <a:prstGeom prst="rect">
            <a:avLst/>
          </a:prstGeom>
        </p:spPr>
        <p:txBody>
          <a:bodyPr numCol="5">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solidFill>
                  <a:schemeClr val="tx1"/>
                </a:solidFill>
                <a:cs typeface="Times New Roman" panose="02020603050405020304" pitchFamily="18" charset="0"/>
              </a:rPr>
              <a:t>Instream Flow </a:t>
            </a:r>
          </a:p>
          <a:p>
            <a:pPr>
              <a:buFont typeface="Arial" panose="020B0604020202020204" pitchFamily="34" charset="0"/>
              <a:buChar char="•"/>
            </a:pPr>
            <a:r>
              <a:rPr lang="en-US" dirty="0">
                <a:solidFill>
                  <a:schemeClr val="tx1"/>
                </a:solidFill>
                <a:cs typeface="Times New Roman" panose="02020603050405020304" pitchFamily="18" charset="0"/>
              </a:rPr>
              <a:t>Surface Runoff</a:t>
            </a:r>
          </a:p>
          <a:p>
            <a:pPr>
              <a:buFont typeface="Arial" panose="020B0604020202020204" pitchFamily="34" charset="0"/>
              <a:buChar char="•"/>
            </a:pPr>
            <a:r>
              <a:rPr lang="en-US" dirty="0">
                <a:solidFill>
                  <a:schemeClr val="tx1"/>
                </a:solidFill>
                <a:cs typeface="Times New Roman" panose="02020603050405020304" pitchFamily="18" charset="0"/>
              </a:rPr>
              <a:t>Standing Water </a:t>
            </a:r>
          </a:p>
          <a:p>
            <a:pPr>
              <a:buFont typeface="Arial" panose="020B0604020202020204" pitchFamily="34" charset="0"/>
              <a:buChar char="•"/>
            </a:pPr>
            <a:r>
              <a:rPr lang="en-US" dirty="0">
                <a:solidFill>
                  <a:schemeClr val="tx1"/>
                </a:solidFill>
                <a:cs typeface="Times New Roman" panose="02020603050405020304" pitchFamily="18" charset="0"/>
              </a:rPr>
              <a:t>Snow </a:t>
            </a:r>
          </a:p>
          <a:p>
            <a:pPr>
              <a:buFont typeface="Arial" panose="020B0604020202020204" pitchFamily="34" charset="0"/>
              <a:buChar char="•"/>
            </a:pPr>
            <a:r>
              <a:rPr lang="en-US" dirty="0">
                <a:solidFill>
                  <a:schemeClr val="tx1"/>
                </a:solidFill>
                <a:cs typeface="Times New Roman" panose="02020603050405020304" pitchFamily="18" charset="0"/>
              </a:rPr>
              <a:t>Snow Depth </a:t>
            </a:r>
          </a:p>
          <a:p>
            <a:pPr>
              <a:buFont typeface="Arial" panose="020B0604020202020204" pitchFamily="34" charset="0"/>
              <a:buChar char="•"/>
            </a:pPr>
            <a:r>
              <a:rPr lang="en-US" dirty="0">
                <a:solidFill>
                  <a:schemeClr val="tx1"/>
                </a:solidFill>
                <a:cs typeface="Times New Roman" panose="02020603050405020304" pitchFamily="18" charset="0"/>
              </a:rPr>
              <a:t>Snow Melt </a:t>
            </a:r>
          </a:p>
          <a:p>
            <a:pPr>
              <a:buFont typeface="Arial" panose="020B0604020202020204" pitchFamily="34" charset="0"/>
              <a:buChar char="•"/>
            </a:pPr>
            <a:r>
              <a:rPr lang="en-US" dirty="0">
                <a:solidFill>
                  <a:schemeClr val="tx1"/>
                </a:solidFill>
                <a:cs typeface="Times New Roman" panose="02020603050405020304" pitchFamily="18" charset="0"/>
              </a:rPr>
              <a:t>Soil Moisture </a:t>
            </a:r>
          </a:p>
          <a:p>
            <a:pPr>
              <a:buFont typeface="Arial" panose="020B0604020202020204" pitchFamily="34" charset="0"/>
              <a:buChar char="•"/>
            </a:pPr>
            <a:r>
              <a:rPr lang="en-US" dirty="0">
                <a:solidFill>
                  <a:schemeClr val="tx1"/>
                </a:solidFill>
                <a:cs typeface="Times New Roman" panose="02020603050405020304" pitchFamily="18" charset="0"/>
              </a:rPr>
              <a:t>PET </a:t>
            </a:r>
          </a:p>
          <a:p>
            <a:pPr>
              <a:buFont typeface="Arial" panose="020B0604020202020204" pitchFamily="34" charset="0"/>
              <a:buChar char="•"/>
            </a:pPr>
            <a:r>
              <a:rPr lang="en-US" dirty="0">
                <a:solidFill>
                  <a:schemeClr val="tx1"/>
                </a:solidFill>
                <a:cs typeface="Times New Roman" panose="02020603050405020304" pitchFamily="18" charset="0"/>
              </a:rPr>
              <a:t>ET </a:t>
            </a:r>
          </a:p>
          <a:p>
            <a:pPr>
              <a:buFont typeface="Arial" panose="020B0604020202020204" pitchFamily="34" charset="0"/>
              <a:buChar char="•"/>
            </a:pPr>
            <a:r>
              <a:rPr lang="en-US" dirty="0">
                <a:solidFill>
                  <a:schemeClr val="tx1"/>
                </a:solidFill>
                <a:cs typeface="Times New Roman" panose="02020603050405020304" pitchFamily="18" charset="0"/>
              </a:rPr>
              <a:t>Soil Temperature </a:t>
            </a:r>
          </a:p>
          <a:p>
            <a:pPr>
              <a:buFont typeface="Arial" panose="020B0604020202020204" pitchFamily="34" charset="0"/>
              <a:buChar char="•"/>
            </a:pPr>
            <a:r>
              <a:rPr lang="en-US" dirty="0">
                <a:solidFill>
                  <a:schemeClr val="tx1"/>
                </a:solidFill>
                <a:cs typeface="Times New Roman" panose="02020603050405020304" pitchFamily="18" charset="0"/>
              </a:rPr>
              <a:t>Stream Temperature</a:t>
            </a:r>
          </a:p>
          <a:p>
            <a:pPr>
              <a:buFont typeface="Arial" panose="020B0604020202020204" pitchFamily="34" charset="0"/>
              <a:buChar char="•"/>
            </a:pPr>
            <a:r>
              <a:rPr lang="en-US" dirty="0">
                <a:solidFill>
                  <a:schemeClr val="tx1"/>
                </a:solidFill>
                <a:cs typeface="Times New Roman" panose="02020603050405020304" pitchFamily="18" charset="0"/>
              </a:rPr>
              <a:t>Biomass Pool </a:t>
            </a:r>
          </a:p>
          <a:p>
            <a:pPr>
              <a:buFont typeface="Arial" panose="020B0604020202020204" pitchFamily="34" charset="0"/>
              <a:buChar char="•"/>
            </a:pPr>
            <a:r>
              <a:rPr lang="en-US" dirty="0">
                <a:solidFill>
                  <a:schemeClr val="tx1"/>
                </a:solidFill>
                <a:cs typeface="Times New Roman" panose="02020603050405020304" pitchFamily="18" charset="0"/>
              </a:rPr>
              <a:t>agBiomass Pool </a:t>
            </a:r>
          </a:p>
          <a:p>
            <a:pPr>
              <a:buFont typeface="Arial" panose="020B0604020202020204" pitchFamily="34" charset="0"/>
              <a:buChar char="•"/>
            </a:pPr>
            <a:r>
              <a:rPr lang="en-US" dirty="0">
                <a:solidFill>
                  <a:schemeClr val="tx1"/>
                </a:solidFill>
                <a:cs typeface="Times New Roman" panose="02020603050405020304" pitchFamily="18" charset="0"/>
              </a:rPr>
              <a:t>bgBiomass Pool 	</a:t>
            </a:r>
          </a:p>
          <a:p>
            <a:pPr>
              <a:buFont typeface="Arial" panose="020B0604020202020204" pitchFamily="34" charset="0"/>
              <a:buChar char="•"/>
            </a:pPr>
            <a:r>
              <a:rPr lang="en-US" dirty="0">
                <a:solidFill>
                  <a:schemeClr val="tx1"/>
                </a:solidFill>
                <a:cs typeface="Times New Roman" panose="02020603050405020304" pitchFamily="18" charset="0"/>
              </a:rPr>
              <a:t>Biomass Leaf 	</a:t>
            </a:r>
          </a:p>
          <a:p>
            <a:pPr>
              <a:buFont typeface="Arial" panose="020B0604020202020204" pitchFamily="34" charset="0"/>
              <a:buChar char="•"/>
            </a:pPr>
            <a:r>
              <a:rPr lang="en-US" dirty="0">
                <a:solidFill>
                  <a:schemeClr val="tx1"/>
                </a:solidFill>
                <a:cs typeface="Times New Roman" panose="02020603050405020304" pitchFamily="18" charset="0"/>
              </a:rPr>
              <a:t>Biomass AgStem </a:t>
            </a:r>
          </a:p>
          <a:p>
            <a:pPr>
              <a:buFont typeface="Arial" panose="020B0604020202020204" pitchFamily="34" charset="0"/>
              <a:buChar char="•"/>
            </a:pPr>
            <a:r>
              <a:rPr lang="en-US" dirty="0">
                <a:solidFill>
                  <a:schemeClr val="tx1"/>
                </a:solidFill>
                <a:cs typeface="Times New Roman" panose="02020603050405020304" pitchFamily="18" charset="0"/>
              </a:rPr>
              <a:t>Biomass BgStem </a:t>
            </a:r>
          </a:p>
          <a:p>
            <a:pPr>
              <a:buFont typeface="Arial" panose="020B0604020202020204" pitchFamily="34" charset="0"/>
              <a:buChar char="•"/>
            </a:pPr>
            <a:r>
              <a:rPr lang="en-US" dirty="0">
                <a:solidFill>
                  <a:schemeClr val="tx1"/>
                </a:solidFill>
                <a:cs typeface="Times New Roman" panose="02020603050405020304" pitchFamily="18" charset="0"/>
              </a:rPr>
              <a:t>Biomass Root 	</a:t>
            </a:r>
          </a:p>
          <a:p>
            <a:pPr>
              <a:buFont typeface="Arial" panose="020B0604020202020204" pitchFamily="34" charset="0"/>
              <a:buChar char="•"/>
            </a:pPr>
            <a:r>
              <a:rPr lang="en-US" dirty="0" err="1">
                <a:solidFill>
                  <a:schemeClr val="tx1"/>
                </a:solidFill>
                <a:cs typeface="Times New Roman" panose="02020603050405020304" pitchFamily="18" charset="0"/>
              </a:rPr>
              <a:t>agLitter</a:t>
            </a:r>
            <a:r>
              <a:rPr lang="en-US" dirty="0">
                <a:solidFill>
                  <a:schemeClr val="tx1"/>
                </a:solidFill>
                <a:cs typeface="Times New Roman" panose="02020603050405020304" pitchFamily="18" charset="0"/>
              </a:rPr>
              <a:t> Pool</a:t>
            </a:r>
          </a:p>
          <a:p>
            <a:pPr>
              <a:buFont typeface="Arial" panose="020B0604020202020204" pitchFamily="34" charset="0"/>
              <a:buChar char="•"/>
            </a:pPr>
            <a:r>
              <a:rPr lang="en-US" dirty="0">
                <a:solidFill>
                  <a:schemeClr val="tx1"/>
                </a:solidFill>
                <a:cs typeface="Times New Roman" panose="02020603050405020304" pitchFamily="18" charset="0"/>
              </a:rPr>
              <a:t>bgLitter Pool </a:t>
            </a:r>
          </a:p>
          <a:p>
            <a:pPr>
              <a:buFont typeface="Arial" panose="020B0604020202020204" pitchFamily="34" charset="0"/>
              <a:buChar char="•"/>
            </a:pPr>
            <a:r>
              <a:rPr lang="en-US" dirty="0">
                <a:solidFill>
                  <a:schemeClr val="tx1"/>
                </a:solidFill>
                <a:cs typeface="Times New Roman" panose="02020603050405020304" pitchFamily="18" charset="0"/>
              </a:rPr>
              <a:t>Detritus Leaf </a:t>
            </a:r>
          </a:p>
          <a:p>
            <a:pPr>
              <a:buFont typeface="Arial" panose="020B0604020202020204" pitchFamily="34" charset="0"/>
              <a:buChar char="•"/>
            </a:pPr>
            <a:r>
              <a:rPr lang="en-US" dirty="0">
                <a:solidFill>
                  <a:schemeClr val="tx1"/>
                </a:solidFill>
                <a:cs typeface="Times New Roman" panose="02020603050405020304" pitchFamily="18" charset="0"/>
              </a:rPr>
              <a:t>Detritus AgStem </a:t>
            </a:r>
          </a:p>
          <a:p>
            <a:pPr>
              <a:buFont typeface="Arial" panose="020B0604020202020204" pitchFamily="34" charset="0"/>
              <a:buChar char="•"/>
            </a:pPr>
            <a:r>
              <a:rPr lang="en-US" dirty="0">
                <a:solidFill>
                  <a:schemeClr val="tx1"/>
                </a:solidFill>
                <a:cs typeface="Times New Roman" panose="02020603050405020304" pitchFamily="18" charset="0"/>
              </a:rPr>
              <a:t>Detritus BgStem </a:t>
            </a:r>
          </a:p>
          <a:p>
            <a:pPr>
              <a:buFont typeface="Arial" panose="020B0604020202020204" pitchFamily="34" charset="0"/>
              <a:buChar char="•"/>
            </a:pPr>
            <a:r>
              <a:rPr lang="en-US" dirty="0">
                <a:solidFill>
                  <a:schemeClr val="tx1"/>
                </a:solidFill>
                <a:cs typeface="Times New Roman" panose="02020603050405020304" pitchFamily="18" charset="0"/>
              </a:rPr>
              <a:t>Detritus Root </a:t>
            </a:r>
          </a:p>
          <a:p>
            <a:pPr>
              <a:buFont typeface="Arial" panose="020B0604020202020204" pitchFamily="34" charset="0"/>
              <a:buChar char="•"/>
            </a:pPr>
            <a:r>
              <a:rPr lang="en-US" dirty="0">
                <a:solidFill>
                  <a:schemeClr val="tx1"/>
                </a:solidFill>
                <a:cs typeface="Times New Roman" panose="02020603050405020304" pitchFamily="18" charset="0"/>
              </a:rPr>
              <a:t>Humus Pool </a:t>
            </a:r>
          </a:p>
          <a:p>
            <a:pPr>
              <a:buFont typeface="Arial" panose="020B0604020202020204" pitchFamily="34" charset="0"/>
              <a:buChar char="•"/>
            </a:pPr>
            <a:r>
              <a:rPr lang="en-US" dirty="0">
                <a:solidFill>
                  <a:schemeClr val="tx1"/>
                </a:solidFill>
                <a:cs typeface="Times New Roman" panose="02020603050405020304" pitchFamily="18" charset="0"/>
              </a:rPr>
              <a:t>Humus </a:t>
            </a:r>
          </a:p>
          <a:p>
            <a:pPr>
              <a:buFont typeface="Arial" panose="020B0604020202020204" pitchFamily="34" charset="0"/>
              <a:buChar char="•"/>
            </a:pPr>
            <a:r>
              <a:rPr lang="en-US" dirty="0">
                <a:solidFill>
                  <a:schemeClr val="tx1"/>
                </a:solidFill>
                <a:cs typeface="Times New Roman" panose="02020603050405020304" pitchFamily="18" charset="0"/>
              </a:rPr>
              <a:t>NH4 Pool </a:t>
            </a:r>
          </a:p>
          <a:p>
            <a:pPr>
              <a:buFont typeface="Arial" panose="020B0604020202020204" pitchFamily="34" charset="0"/>
              <a:buChar char="•"/>
            </a:pPr>
            <a:r>
              <a:rPr lang="en-US" dirty="0">
                <a:solidFill>
                  <a:schemeClr val="tx1"/>
                </a:solidFill>
                <a:cs typeface="Times New Roman" panose="02020603050405020304" pitchFamily="18" charset="0"/>
              </a:rPr>
              <a:t>NO3 Pool </a:t>
            </a:r>
          </a:p>
          <a:p>
            <a:pPr>
              <a:buFont typeface="Arial" panose="020B0604020202020204" pitchFamily="34" charset="0"/>
              <a:buChar char="•"/>
            </a:pPr>
            <a:r>
              <a:rPr lang="en-US" dirty="0">
                <a:solidFill>
                  <a:schemeClr val="tx1"/>
                </a:solidFill>
                <a:cs typeface="Times New Roman" panose="02020603050405020304" pitchFamily="18" charset="0"/>
              </a:rPr>
              <a:t>DON Pool </a:t>
            </a:r>
          </a:p>
          <a:p>
            <a:pPr>
              <a:buFont typeface="Arial" panose="020B0604020202020204" pitchFamily="34" charset="0"/>
              <a:buChar char="•"/>
            </a:pPr>
            <a:r>
              <a:rPr lang="en-US" dirty="0">
                <a:solidFill>
                  <a:schemeClr val="tx1"/>
                </a:solidFill>
                <a:cs typeface="Times New Roman" panose="02020603050405020304" pitchFamily="18" charset="0"/>
              </a:rPr>
              <a:t>DOC Pool </a:t>
            </a:r>
          </a:p>
          <a:p>
            <a:pPr>
              <a:buFont typeface="Arial" panose="020B0604020202020204" pitchFamily="34" charset="0"/>
              <a:buChar char="•"/>
            </a:pPr>
            <a:r>
              <a:rPr lang="en-US" dirty="0">
                <a:solidFill>
                  <a:schemeClr val="tx1"/>
                </a:solidFill>
                <a:cs typeface="Times New Roman" panose="02020603050405020304" pitchFamily="18" charset="0"/>
              </a:rPr>
              <a:t>NPP C </a:t>
            </a:r>
          </a:p>
          <a:p>
            <a:pPr>
              <a:buFont typeface="Arial" panose="020B0604020202020204" pitchFamily="34" charset="0"/>
              <a:buChar char="•"/>
            </a:pPr>
            <a:r>
              <a:rPr lang="en-US" dirty="0">
                <a:solidFill>
                  <a:schemeClr val="tx1"/>
                </a:solidFill>
                <a:cs typeface="Times New Roman" panose="02020603050405020304" pitchFamily="18" charset="0"/>
              </a:rPr>
              <a:t>NPP N </a:t>
            </a:r>
          </a:p>
          <a:p>
            <a:pPr>
              <a:buFont typeface="Arial" panose="020B0604020202020204" pitchFamily="34" charset="0"/>
              <a:buChar char="•"/>
            </a:pPr>
            <a:r>
              <a:rPr lang="en-US" dirty="0">
                <a:solidFill>
                  <a:schemeClr val="tx1"/>
                </a:solidFill>
                <a:cs typeface="Times New Roman" panose="02020603050405020304" pitchFamily="18" charset="0"/>
              </a:rPr>
              <a:t>Plant Uptake </a:t>
            </a:r>
          </a:p>
          <a:p>
            <a:pPr>
              <a:buFont typeface="Arial" panose="020B0604020202020204" pitchFamily="34" charset="0"/>
              <a:buChar char="•"/>
            </a:pPr>
            <a:r>
              <a:rPr lang="en-US" dirty="0">
                <a:solidFill>
                  <a:schemeClr val="tx1"/>
                </a:solidFill>
                <a:cs typeface="Times New Roman" panose="02020603050405020304" pitchFamily="18" charset="0"/>
              </a:rPr>
              <a:t>CO2 Respiration </a:t>
            </a:r>
          </a:p>
          <a:p>
            <a:pPr>
              <a:buFont typeface="Arial" panose="020B0604020202020204" pitchFamily="34" charset="0"/>
              <a:buChar char="•"/>
            </a:pPr>
            <a:r>
              <a:rPr lang="en-US" dirty="0">
                <a:solidFill>
                  <a:schemeClr val="tx1"/>
                </a:solidFill>
                <a:cs typeface="Times New Roman" panose="02020603050405020304" pitchFamily="18" charset="0"/>
              </a:rPr>
              <a:t>Surface NH4 Loss </a:t>
            </a:r>
          </a:p>
          <a:p>
            <a:pPr>
              <a:buFont typeface="Arial" panose="020B0604020202020204" pitchFamily="34" charset="0"/>
              <a:buChar char="•"/>
            </a:pPr>
            <a:r>
              <a:rPr lang="en-US" dirty="0">
                <a:solidFill>
                  <a:schemeClr val="tx1"/>
                </a:solidFill>
                <a:cs typeface="Times New Roman" panose="02020603050405020304" pitchFamily="18" charset="0"/>
              </a:rPr>
              <a:t>NH4 Loss </a:t>
            </a:r>
          </a:p>
          <a:p>
            <a:pPr>
              <a:buFont typeface="Arial" panose="020B0604020202020204" pitchFamily="34" charset="0"/>
              <a:buChar char="•"/>
            </a:pPr>
            <a:r>
              <a:rPr lang="en-US" dirty="0">
                <a:solidFill>
                  <a:schemeClr val="tx1"/>
                </a:solidFill>
                <a:cs typeface="Times New Roman" panose="02020603050405020304" pitchFamily="18" charset="0"/>
              </a:rPr>
              <a:t>Surface NO3 Loss </a:t>
            </a:r>
          </a:p>
          <a:p>
            <a:pPr>
              <a:buFont typeface="Arial" panose="020B0604020202020204" pitchFamily="34" charset="0"/>
              <a:buChar char="•"/>
            </a:pPr>
            <a:r>
              <a:rPr lang="en-US" dirty="0">
                <a:solidFill>
                  <a:schemeClr val="tx1"/>
                </a:solidFill>
                <a:cs typeface="Times New Roman" panose="02020603050405020304" pitchFamily="18" charset="0"/>
              </a:rPr>
              <a:t>NO3 Loss </a:t>
            </a:r>
          </a:p>
          <a:p>
            <a:pPr>
              <a:buFont typeface="Arial" panose="020B0604020202020204" pitchFamily="34" charset="0"/>
              <a:buChar char="•"/>
            </a:pPr>
            <a:r>
              <a:rPr lang="en-US" dirty="0">
                <a:solidFill>
                  <a:schemeClr val="tx1"/>
                </a:solidFill>
                <a:cs typeface="Times New Roman" panose="02020603050405020304" pitchFamily="18" charset="0"/>
              </a:rPr>
              <a:t>Surface DON Loss </a:t>
            </a:r>
          </a:p>
          <a:p>
            <a:pPr>
              <a:buFont typeface="Arial" panose="020B0604020202020204" pitchFamily="34" charset="0"/>
              <a:buChar char="•"/>
            </a:pPr>
            <a:r>
              <a:rPr lang="en-US" dirty="0">
                <a:solidFill>
                  <a:schemeClr val="tx1"/>
                </a:solidFill>
                <a:cs typeface="Times New Roman" panose="02020603050405020304" pitchFamily="18" charset="0"/>
              </a:rPr>
              <a:t>DON Loss </a:t>
            </a:r>
          </a:p>
          <a:p>
            <a:pPr>
              <a:buFont typeface="Arial" panose="020B0604020202020204" pitchFamily="34" charset="0"/>
              <a:buChar char="•"/>
            </a:pPr>
            <a:r>
              <a:rPr lang="en-US" dirty="0">
                <a:solidFill>
                  <a:schemeClr val="tx1"/>
                </a:solidFill>
                <a:cs typeface="Times New Roman" panose="02020603050405020304" pitchFamily="18" charset="0"/>
              </a:rPr>
              <a:t>Surface DOC Loss </a:t>
            </a:r>
          </a:p>
          <a:p>
            <a:pPr>
              <a:buFont typeface="Arial" panose="020B0604020202020204" pitchFamily="34" charset="0"/>
              <a:buChar char="•"/>
            </a:pPr>
            <a:r>
              <a:rPr lang="en-US" dirty="0">
                <a:solidFill>
                  <a:schemeClr val="tx1"/>
                </a:solidFill>
                <a:cs typeface="Times New Roman" panose="02020603050405020304" pitchFamily="18" charset="0"/>
              </a:rPr>
              <a:t>DOC Loss </a:t>
            </a:r>
          </a:p>
          <a:p>
            <a:pPr>
              <a:buFont typeface="Arial" panose="020B0604020202020204" pitchFamily="34" charset="0"/>
              <a:buChar char="•"/>
            </a:pPr>
            <a:r>
              <a:rPr lang="en-US" dirty="0">
                <a:solidFill>
                  <a:schemeClr val="tx1"/>
                </a:solidFill>
                <a:cs typeface="Times New Roman" panose="02020603050405020304" pitchFamily="18" charset="0"/>
              </a:rPr>
              <a:t>DIN Loss </a:t>
            </a:r>
          </a:p>
          <a:p>
            <a:pPr>
              <a:buFont typeface="Arial" panose="020B0604020202020204" pitchFamily="34" charset="0"/>
              <a:buChar char="•"/>
            </a:pPr>
            <a:r>
              <a:rPr lang="en-US" dirty="0">
                <a:solidFill>
                  <a:schemeClr val="tx1"/>
                </a:solidFill>
                <a:cs typeface="Times New Roman" panose="02020603050405020304" pitchFamily="18" charset="0"/>
              </a:rPr>
              <a:t>N2O Denitrification </a:t>
            </a:r>
          </a:p>
          <a:p>
            <a:pPr>
              <a:buFont typeface="Arial" panose="020B0604020202020204" pitchFamily="34" charset="0"/>
              <a:buChar char="•"/>
            </a:pPr>
            <a:r>
              <a:rPr lang="en-US" dirty="0">
                <a:solidFill>
                  <a:schemeClr val="tx1"/>
                </a:solidFill>
                <a:cs typeface="Times New Roman" panose="02020603050405020304" pitchFamily="18" charset="0"/>
              </a:rPr>
              <a:t>N2 Denitrification </a:t>
            </a:r>
          </a:p>
          <a:p>
            <a:pPr>
              <a:buFont typeface="Arial" panose="020B0604020202020204" pitchFamily="34" charset="0"/>
              <a:buChar char="•"/>
            </a:pPr>
            <a:r>
              <a:rPr lang="en-US" dirty="0">
                <a:solidFill>
                  <a:schemeClr val="tx1"/>
                </a:solidFill>
                <a:cs typeface="Times New Roman" panose="02020603050405020304" pitchFamily="18" charset="0"/>
              </a:rPr>
              <a:t>NEP C 	</a:t>
            </a:r>
          </a:p>
          <a:p>
            <a:endParaRPr lang="en-US" sz="2400" dirty="0">
              <a:solidFill>
                <a:schemeClr val="tx1"/>
              </a:solidFill>
            </a:endParaRPr>
          </a:p>
        </p:txBody>
      </p:sp>
      <p:grpSp>
        <p:nvGrpSpPr>
          <p:cNvPr id="5" name="Group 4">
            <a:extLst>
              <a:ext uri="{FF2B5EF4-FFF2-40B4-BE49-F238E27FC236}">
                <a16:creationId xmlns:a16="http://schemas.microsoft.com/office/drawing/2014/main" id="{A85F1EFD-AF01-4177-91EB-FDFE9DFC673F}"/>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68BB3B2-59F2-4430-84D9-2E27D262D26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F8486DBB-F81B-404E-9B4F-440A0C65A16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CECC0E2F-B6AE-4758-95C4-1A555DA62365}"/>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8F63401-77F8-4063-9EB5-88F65C9A7750}"/>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81695103-B3D0-457D-8F51-7C5569B65977}"/>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1686F403-42C5-4815-83FC-60DFAC26C936}"/>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2" name="TextBox 11">
            <a:extLst>
              <a:ext uri="{FF2B5EF4-FFF2-40B4-BE49-F238E27FC236}">
                <a16:creationId xmlns:a16="http://schemas.microsoft.com/office/drawing/2014/main" id="{AE8507C8-967D-4E61-B725-238F3B0B1478}"/>
              </a:ext>
            </a:extLst>
          </p:cNvPr>
          <p:cNvSpPr txBox="1"/>
          <p:nvPr/>
        </p:nvSpPr>
        <p:spPr>
          <a:xfrm>
            <a:off x="8276462" y="6513024"/>
            <a:ext cx="3897221" cy="276999"/>
          </a:xfrm>
          <a:prstGeom prst="rect">
            <a:avLst/>
          </a:prstGeom>
          <a:noFill/>
        </p:spPr>
        <p:txBody>
          <a:bodyPr wrap="none" rtlCol="0">
            <a:spAutoFit/>
          </a:bodyPr>
          <a:lstStyle/>
          <a:p>
            <a:r>
              <a:rPr lang="en-US" sz="1200" dirty="0"/>
              <a:t>Image: Courtney Zambory, Oregon Dept of Fish and Wildlife</a:t>
            </a:r>
          </a:p>
        </p:txBody>
      </p:sp>
      <p:sp>
        <p:nvSpPr>
          <p:cNvPr id="4" name="Slide Number Placeholder 3">
            <a:extLst>
              <a:ext uri="{FF2B5EF4-FFF2-40B4-BE49-F238E27FC236}">
                <a16:creationId xmlns:a16="http://schemas.microsoft.com/office/drawing/2014/main" id="{A5538AF5-72DB-4085-B662-26208C2C1E6A}"/>
              </a:ext>
            </a:extLst>
          </p:cNvPr>
          <p:cNvSpPr>
            <a:spLocks noGrp="1"/>
          </p:cNvSpPr>
          <p:nvPr>
            <p:ph type="sldNum" sz="quarter" idx="12"/>
          </p:nvPr>
        </p:nvSpPr>
        <p:spPr/>
        <p:txBody>
          <a:bodyPr/>
          <a:lstStyle/>
          <a:p>
            <a:fld id="{86F9EFF2-DF63-40F5-BBEC-44A3FDA193BA}" type="slidenum">
              <a:rPr lang="en-US" smtClean="0"/>
              <a:t>9</a:t>
            </a:fld>
            <a:endParaRPr lang="en-US" dirty="0"/>
          </a:p>
        </p:txBody>
      </p:sp>
    </p:spTree>
    <p:extLst>
      <p:ext uri="{BB962C8B-B14F-4D97-AF65-F5344CB8AC3E}">
        <p14:creationId xmlns:p14="http://schemas.microsoft.com/office/powerpoint/2010/main" val="1478481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letely Blan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Kavlock_BOSC_101 _20140616 (3).pptx [Read-Only]" id="{6D68E65D-93F1-4C5A-B4F7-F0C3B6F70540}" vid="{7395D7A8-A12E-4619-8785-AE7F65978B98}"/>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6846</TotalTime>
  <Words>6367</Words>
  <Application>Microsoft Office PowerPoint</Application>
  <PresentationFormat>Widescreen</PresentationFormat>
  <Paragraphs>825</Paragraphs>
  <Slides>48</Slides>
  <Notes>5</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48</vt:i4>
      </vt:variant>
    </vt:vector>
  </HeadingPairs>
  <TitlesOfParts>
    <vt:vector size="57" baseType="lpstr">
      <vt:lpstr>Arial</vt:lpstr>
      <vt:lpstr>Calibri</vt:lpstr>
      <vt:lpstr>Calibri Light</vt:lpstr>
      <vt:lpstr>Gill Sans MT</vt:lpstr>
      <vt:lpstr>open_sansregular</vt:lpstr>
      <vt:lpstr>Wingdings</vt:lpstr>
      <vt:lpstr>Office Theme</vt:lpstr>
      <vt:lpstr>Completely Blanc</vt:lpstr>
      <vt:lpstr>1_Office Theme</vt:lpstr>
      <vt:lpstr>PowerPoint Presentation</vt:lpstr>
      <vt:lpstr>PowerPoint Presentation</vt:lpstr>
      <vt:lpstr>PowerPoint Presentation</vt:lpstr>
      <vt:lpstr> VELMA  Visualizing Ecosystem Land Management Assessments</vt:lpstr>
      <vt:lpstr> VELMA  Visualizing Ecosystem Land Management Assessments</vt:lpstr>
      <vt:lpstr> VELMA  Visualizing Ecosystem Land Management Assessments</vt:lpstr>
      <vt:lpstr> VELMA  Visualizing Ecosystem Land Management Assessments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Terrestrial Inorganic Nitrogen Loads (kg/day)                                       Entering Puget Sound, 1997-2017 Annual Average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McKane, Bob</dc:creator>
  <cp:lastModifiedBy>McKane, Bob</cp:lastModifiedBy>
  <cp:revision>400</cp:revision>
  <dcterms:created xsi:type="dcterms:W3CDTF">2020-04-30T18:33:40Z</dcterms:created>
  <dcterms:modified xsi:type="dcterms:W3CDTF">2020-05-16T20:20:45Z</dcterms:modified>
</cp:coreProperties>
</file>